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Raleway"/>
      <p:regular r:id="rId16"/>
      <p:bold r:id="rId17"/>
      <p:italic r:id="rId18"/>
      <p:boldItalic r:id="rId19"/>
    </p:embeddedFont>
    <p:embeddedFont>
      <p:font typeface="Lato"/>
      <p:regular r:id="rId20"/>
      <p:bold r:id="rId21"/>
      <p:italic r:id="rId22"/>
      <p:boldItalic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-regular.fntdata"/><Relationship Id="rId11" Type="http://schemas.openxmlformats.org/officeDocument/2006/relationships/slide" Target="slides/slide6.xml"/><Relationship Id="rId22" Type="http://schemas.openxmlformats.org/officeDocument/2006/relationships/font" Target="fonts/Lato-italic.fntdata"/><Relationship Id="rId10" Type="http://schemas.openxmlformats.org/officeDocument/2006/relationships/slide" Target="slides/slide5.xml"/><Relationship Id="rId21" Type="http://schemas.openxmlformats.org/officeDocument/2006/relationships/font" Target="fonts/Lato-bold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schemas.openxmlformats.org/officeDocument/2006/relationships/font" Target="fonts/Lato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Raleway-bold.fntdata"/><Relationship Id="rId16" Type="http://schemas.openxmlformats.org/officeDocument/2006/relationships/font" Target="fonts/Raleway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Raleway-boldItalic.fntdata"/><Relationship Id="rId6" Type="http://schemas.openxmlformats.org/officeDocument/2006/relationships/slide" Target="slides/slide1.xml"/><Relationship Id="rId18" Type="http://schemas.openxmlformats.org/officeDocument/2006/relationships/font" Target="fonts/Raleway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www.youtube.com/watch?v=RYmJJizMSfI" TargetMode="Externa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cb9a0b074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cb9a0b074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D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u="sng">
                <a:solidFill>
                  <a:schemeClr val="hlink"/>
                </a:solidFill>
                <a:hlinkClick r:id="rId2"/>
              </a:rPr>
              <a:t>https://www.youtube.com/watch?v=RYmJJizMSfI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cb9a0b074_1_2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cb9a0b074_1_2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d251bb473_0_6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d251bb473_0_6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C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d251bb473_0_6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d251bb473_0_6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C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cb9a0b074_1_10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cb9a0b074_1_1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D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ce2885ff71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ce2885ff71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D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cb9a0b074_2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cb9a0b074_2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C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ce2885ff7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3ce2885ff7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D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cb9a0b074_1_1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cb9a0b074_1_1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e965474a9_3_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e965474a9_3_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" name="Google Shape;11;p2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" name="Google Shape;12;p2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" name="Google Shape;13;p2"/>
          <p:cNvSpPr txBox="1"/>
          <p:nvPr>
            <p:ph type="ctrTitle"/>
          </p:nvPr>
        </p:nvSpPr>
        <p:spPr>
          <a:xfrm>
            <a:off x="2371725" y="630225"/>
            <a:ext cx="6331500" cy="154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2390267" y="3238450"/>
            <a:ext cx="6331500" cy="1241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1" name="Google Shape;61;p11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2" name="Google Shape;62;p11"/>
          <p:cNvCxnSpPr/>
          <p:nvPr/>
        </p:nvCxnSpPr>
        <p:spPr>
          <a:xfrm>
            <a:off x="425200" y="415650"/>
            <a:ext cx="82968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3" name="Google Shape;63;p11"/>
          <p:cNvSpPr txBox="1"/>
          <p:nvPr>
            <p:ph hasCustomPrompt="1" type="title"/>
          </p:nvPr>
        </p:nvSpPr>
        <p:spPr>
          <a:xfrm>
            <a:off x="853950" y="1304850"/>
            <a:ext cx="7436100" cy="15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r>
              <a:t>xx%</a:t>
            </a:r>
          </a:p>
        </p:txBody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853950" y="2919450"/>
            <a:ext cx="74361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5" name="Google Shape;65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25200" y="415650"/>
            <a:ext cx="8296800" cy="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8" name="Google Shape;18;p3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9" name="Google Shape;19;p3"/>
          <p:cNvSpPr txBox="1"/>
          <p:nvPr>
            <p:ph type="title"/>
          </p:nvPr>
        </p:nvSpPr>
        <p:spPr>
          <a:xfrm>
            <a:off x="406425" y="1806825"/>
            <a:ext cx="8296800" cy="154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Google Shape;22;p4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3" name="Google Shape;23;p4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4" name="Google Shape;24;p4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5" name="Google Shape;25;p4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" type="body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Google Shape;29;p5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0" name="Google Shape;30;p5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1" name="Google Shape;31;p5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2" name="Google Shape;32;p5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>
            <a:off x="2400303" y="1602675"/>
            <a:ext cx="30714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5"/>
          <p:cNvSpPr txBox="1"/>
          <p:nvPr>
            <p:ph idx="2" type="body"/>
          </p:nvPr>
        </p:nvSpPr>
        <p:spPr>
          <a:xfrm>
            <a:off x="5650572" y="1602675"/>
            <a:ext cx="30714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303300" y="411575"/>
            <a:ext cx="8520600" cy="63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Google Shape;40;p7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7"/>
          <p:cNvSpPr txBox="1"/>
          <p:nvPr>
            <p:ph type="title"/>
          </p:nvPr>
        </p:nvSpPr>
        <p:spPr>
          <a:xfrm>
            <a:off x="319500" y="936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319500" y="1846804"/>
            <a:ext cx="2808000" cy="280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3" name="Google Shape;43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rgbClr val="353535"/>
        </a:solidFill>
      </p:bgPr>
    </p:bg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Google Shape;45;p8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6" name="Google Shape;46;p8"/>
          <p:cNvSpPr txBox="1"/>
          <p:nvPr>
            <p:ph type="title"/>
          </p:nvPr>
        </p:nvSpPr>
        <p:spPr>
          <a:xfrm>
            <a:off x="283103" y="712141"/>
            <a:ext cx="6244200" cy="3835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"/>
          <p:cNvSpPr/>
          <p:nvPr/>
        </p:nvSpPr>
        <p:spPr>
          <a:xfrm>
            <a:off x="4572000" y="1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50" name="Google Shape;5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1" name="Google Shape;51;p9"/>
          <p:cNvSpPr txBox="1"/>
          <p:nvPr>
            <p:ph type="title"/>
          </p:nvPr>
        </p:nvSpPr>
        <p:spPr>
          <a:xfrm>
            <a:off x="265500" y="1397350"/>
            <a:ext cx="4045200" cy="1318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2" name="Google Shape;52;p9"/>
          <p:cNvSpPr txBox="1"/>
          <p:nvPr>
            <p:ph idx="1" type="subTitle"/>
          </p:nvPr>
        </p:nvSpPr>
        <p:spPr>
          <a:xfrm>
            <a:off x="265500" y="273537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3" name="Google Shape;5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4" name="Google Shape;54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6" name="Google Shape;56;p10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7" name="Google Shape;57;p10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8" name="Google Shape;58;p10"/>
          <p:cNvSpPr txBox="1"/>
          <p:nvPr>
            <p:ph idx="1" type="body"/>
          </p:nvPr>
        </p:nvSpPr>
        <p:spPr>
          <a:xfrm>
            <a:off x="328017" y="4226025"/>
            <a:ext cx="83886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59" name="Google Shape;59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wiss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ato"/>
              <a:buChar char="●"/>
              <a:defRPr sz="18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17500" lvl="1" marL="914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175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175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175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175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175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175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175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Relationship Id="rId4" Type="http://schemas.openxmlformats.org/officeDocument/2006/relationships/image" Target="../media/image4.png"/><Relationship Id="rId5" Type="http://schemas.openxmlformats.org/officeDocument/2006/relationships/hyperlink" Target="mailto:crecimientoydesarrollo@narcoticosanonimos.es" TargetMode="External"/><Relationship Id="rId6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jpg"/><Relationship Id="rId4" Type="http://schemas.openxmlformats.org/officeDocument/2006/relationships/hyperlink" Target="https://translate.google.com/community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3"/>
          <p:cNvSpPr txBox="1"/>
          <p:nvPr>
            <p:ph type="ctrTitle"/>
          </p:nvPr>
        </p:nvSpPr>
        <p:spPr>
          <a:xfrm>
            <a:off x="2371725" y="630225"/>
            <a:ext cx="6331500" cy="154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s"/>
              <a:t>Taller de talleres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o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c</a:t>
            </a:r>
            <a:r>
              <a:rPr lang="es"/>
              <a:t>ómo preparar talleres de servicio</a:t>
            </a:r>
            <a:endParaRPr/>
          </a:p>
        </p:txBody>
      </p:sp>
      <p:sp>
        <p:nvSpPr>
          <p:cNvPr id="73" name="Google Shape;73;p13"/>
          <p:cNvSpPr txBox="1"/>
          <p:nvPr>
            <p:ph idx="1" type="subTitle"/>
          </p:nvPr>
        </p:nvSpPr>
        <p:spPr>
          <a:xfrm>
            <a:off x="2390267" y="3238450"/>
            <a:ext cx="6331500" cy="1241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2400"/>
              <a:t>C+D - Días de Aprendizaje 2026</a:t>
            </a:r>
            <a:endParaRPr sz="2400"/>
          </a:p>
        </p:txBody>
      </p:sp>
      <p:pic>
        <p:nvPicPr>
          <p:cNvPr id="74" name="Google Shape;74;p13" title="LogoC+DsinFondo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9017"/>
            <a:ext cx="2085466" cy="208546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Google Shape;138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44700" y="162737"/>
            <a:ext cx="4254600" cy="481803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Trozo de cinta adhesiva que pega una nota a la diapositiva" id="139" name="Google Shape;139;p22"/>
          <p:cNvPicPr preferRelativeResize="0"/>
          <p:nvPr/>
        </p:nvPicPr>
        <p:blipFill rotWithShape="1">
          <a:blip r:embed="rId4">
            <a:alphaModFix/>
          </a:blip>
          <a:srcRect b="10012" l="9245" r="2118" t="5926"/>
          <a:stretch/>
        </p:blipFill>
        <p:spPr>
          <a:xfrm rot="154828">
            <a:off x="3536000" y="147301"/>
            <a:ext cx="2072000" cy="736050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p22"/>
          <p:cNvSpPr txBox="1"/>
          <p:nvPr/>
        </p:nvSpPr>
        <p:spPr>
          <a:xfrm>
            <a:off x="2855550" y="687397"/>
            <a:ext cx="3432900" cy="76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3000">
                <a:solidFill>
                  <a:schemeClr val="lt2"/>
                </a:solidFill>
                <a:latin typeface="Raleway"/>
                <a:ea typeface="Raleway"/>
                <a:cs typeface="Raleway"/>
                <a:sym typeface="Raleway"/>
              </a:rPr>
              <a:t>¡Buena suerte</a:t>
            </a:r>
            <a:r>
              <a:rPr b="1" lang="es" sz="3000">
                <a:solidFill>
                  <a:schemeClr val="lt2"/>
                </a:solidFill>
                <a:latin typeface="Raleway"/>
                <a:ea typeface="Raleway"/>
                <a:cs typeface="Raleway"/>
                <a:sym typeface="Raleway"/>
              </a:rPr>
              <a:t>!</a:t>
            </a:r>
            <a:endParaRPr b="1" sz="3000">
              <a:solidFill>
                <a:schemeClr val="lt2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41" name="Google Shape;141;p22"/>
          <p:cNvSpPr txBox="1"/>
          <p:nvPr>
            <p:ph idx="4294967295" type="body"/>
          </p:nvPr>
        </p:nvSpPr>
        <p:spPr>
          <a:xfrm>
            <a:off x="2855550" y="1451400"/>
            <a:ext cx="3432900" cy="76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s" sz="1400">
                <a:latin typeface="Raleway"/>
                <a:ea typeface="Raleway"/>
                <a:cs typeface="Raleway"/>
                <a:sym typeface="Raleway"/>
              </a:rPr>
              <a:t>Esperamos que este taller os sirva de inspiración para crear vuestros propios talleres</a:t>
            </a:r>
            <a:r>
              <a:rPr lang="es" sz="1400">
                <a:latin typeface="Raleway"/>
                <a:ea typeface="Raleway"/>
                <a:cs typeface="Raleway"/>
                <a:sym typeface="Raleway"/>
              </a:rPr>
              <a:t>.</a:t>
            </a:r>
            <a:endParaRPr sz="1400" u="sng">
              <a:solidFill>
                <a:schemeClr val="dk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42" name="Google Shape;142;p22"/>
          <p:cNvSpPr txBox="1"/>
          <p:nvPr/>
        </p:nvSpPr>
        <p:spPr>
          <a:xfrm>
            <a:off x="2815000" y="2209800"/>
            <a:ext cx="3552000" cy="1125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2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Si quieres obtener más información o materiales de servicio, envíanos un correo a</a:t>
            </a:r>
            <a:endParaRPr sz="120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200" u="sng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crecimientoydesarrollo@narcoticosanonimos.es</a:t>
            </a:r>
            <a:endParaRPr sz="1200">
              <a:solidFill>
                <a:schemeClr val="dk1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pic>
        <p:nvPicPr>
          <p:cNvPr id="143" name="Google Shape;143;p22" title="LogoC+DsinFondo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816350" y="3141675"/>
            <a:ext cx="1549300" cy="1549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4"/>
          <p:cNvSpPr txBox="1"/>
          <p:nvPr>
            <p:ph type="title"/>
          </p:nvPr>
        </p:nvSpPr>
        <p:spPr>
          <a:xfrm>
            <a:off x="283100" y="712150"/>
            <a:ext cx="8710500" cy="383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¿Qué cualidades debemos </a:t>
            </a:r>
            <a:br>
              <a:rPr lang="es"/>
            </a:br>
            <a:r>
              <a:rPr lang="es"/>
              <a:t>tener para </a:t>
            </a:r>
            <a:r>
              <a:rPr lang="es"/>
              <a:t> </a:t>
            </a:r>
            <a:r>
              <a:rPr lang="es">
                <a:solidFill>
                  <a:schemeClr val="accent5"/>
                </a:solidFill>
              </a:rPr>
              <a:t>impartir un taller de servicio?</a:t>
            </a:r>
            <a:endParaRPr>
              <a:solidFill>
                <a:schemeClr val="accent5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5"/>
          <p:cNvSpPr txBox="1"/>
          <p:nvPr>
            <p:ph type="title"/>
          </p:nvPr>
        </p:nvSpPr>
        <p:spPr>
          <a:xfrm>
            <a:off x="283099" y="712150"/>
            <a:ext cx="8622300" cy="383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accent5"/>
                </a:solidFill>
              </a:rPr>
              <a:t>¡Solo una! </a:t>
            </a:r>
            <a:r>
              <a:rPr lang="es"/>
              <a:t>Buena voluntad.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b="0" lang="es" sz="2400"/>
              <a:t>(Con un poco de ayuda de la literatura, claro)</a:t>
            </a:r>
            <a:endParaRPr b="0"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6400" y="162725"/>
            <a:ext cx="7798775" cy="481804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Trozo de cinta adhesiva que pega una nota a la diapositiva" id="90" name="Google Shape;90;p16"/>
          <p:cNvPicPr preferRelativeResize="0"/>
          <p:nvPr/>
        </p:nvPicPr>
        <p:blipFill rotWithShape="1">
          <a:blip r:embed="rId4">
            <a:alphaModFix/>
          </a:blip>
          <a:srcRect b="10012" l="9245" r="2118" t="5926"/>
          <a:stretch/>
        </p:blipFill>
        <p:spPr>
          <a:xfrm rot="154828">
            <a:off x="3536000" y="147301"/>
            <a:ext cx="2072000" cy="73605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6"/>
          <p:cNvSpPr txBox="1"/>
          <p:nvPr/>
        </p:nvSpPr>
        <p:spPr>
          <a:xfrm>
            <a:off x="1712550" y="748950"/>
            <a:ext cx="4900800" cy="76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3000">
                <a:solidFill>
                  <a:schemeClr val="lt2"/>
                </a:solidFill>
                <a:latin typeface="Raleway"/>
                <a:ea typeface="Raleway"/>
                <a:cs typeface="Raleway"/>
                <a:sym typeface="Raleway"/>
              </a:rPr>
              <a:t>¿por dónde empezamos?</a:t>
            </a:r>
            <a:endParaRPr b="1" sz="3000">
              <a:solidFill>
                <a:schemeClr val="lt2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92" name="Google Shape;92;p16"/>
          <p:cNvSpPr txBox="1"/>
          <p:nvPr>
            <p:ph idx="4294967295" type="body"/>
          </p:nvPr>
        </p:nvSpPr>
        <p:spPr>
          <a:xfrm>
            <a:off x="2023700" y="1377475"/>
            <a:ext cx="4382700" cy="332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s" sz="1200">
                <a:latin typeface="Raleway"/>
                <a:ea typeface="Raleway"/>
                <a:cs typeface="Raleway"/>
                <a:sym typeface="Raleway"/>
              </a:rPr>
              <a:t>Al recibir una petición, preguntamos: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➔"/>
            </a:pPr>
            <a:r>
              <a:rPr b="1" lang="es" sz="14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¿Qué</a:t>
            </a:r>
            <a:r>
              <a:rPr b="1" lang="es" sz="14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?</a:t>
            </a:r>
            <a:br>
              <a:rPr lang="es" sz="1200">
                <a:latin typeface="Raleway"/>
                <a:ea typeface="Raleway"/>
                <a:cs typeface="Raleway"/>
                <a:sym typeface="Raleway"/>
              </a:rPr>
            </a:br>
            <a:r>
              <a:rPr lang="es" sz="1200">
                <a:latin typeface="Raleway"/>
                <a:ea typeface="Raleway"/>
                <a:cs typeface="Raleway"/>
                <a:sym typeface="Raleway"/>
              </a:rPr>
              <a:t>¿Qué </a:t>
            </a:r>
            <a:r>
              <a:rPr lang="es" sz="1200">
                <a:latin typeface="Raleway"/>
                <a:ea typeface="Raleway"/>
                <a:cs typeface="Raleway"/>
                <a:sym typeface="Raleway"/>
              </a:rPr>
              <a:t>problema buscamos abordar a través de este taller</a:t>
            </a:r>
            <a:r>
              <a:rPr lang="es" sz="1200">
                <a:latin typeface="Raleway"/>
                <a:ea typeface="Raleway"/>
                <a:cs typeface="Raleway"/>
                <a:sym typeface="Raleway"/>
              </a:rPr>
              <a:t>?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➔"/>
            </a:pPr>
            <a:r>
              <a:rPr b="1" lang="es" sz="14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¿Es un taller realmente la solución?</a:t>
            </a:r>
            <a:br>
              <a:rPr lang="es" sz="1400">
                <a:latin typeface="Raleway"/>
                <a:ea typeface="Raleway"/>
                <a:cs typeface="Raleway"/>
                <a:sym typeface="Raleway"/>
              </a:rPr>
            </a:br>
            <a:r>
              <a:rPr lang="es" sz="1200">
                <a:latin typeface="Raleway"/>
                <a:ea typeface="Raleway"/>
                <a:cs typeface="Raleway"/>
                <a:sym typeface="Raleway"/>
              </a:rPr>
              <a:t>A veces depositamos muchas esperanzas en un taller puntual, cuando los cambios requieren esfuerzos más constantes.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  <a:p>
            <a:pPr indent="-304800" lvl="0" marL="457200" rtl="0" algn="l">
              <a:lnSpc>
                <a:spcPct val="100000"/>
              </a:lnSpc>
              <a:spcBef>
                <a:spcPts val="700"/>
              </a:spcBef>
              <a:spcAft>
                <a:spcPts val="700"/>
              </a:spcAft>
              <a:buClr>
                <a:schemeClr val="dk1"/>
              </a:buClr>
              <a:buSzPts val="1200"/>
              <a:buFont typeface="Raleway"/>
              <a:buChar char="➔"/>
            </a:pPr>
            <a:r>
              <a:rPr b="1" lang="es" sz="14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¿Qué literatura nos puede guiar en este tema?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7"/>
          <p:cNvSpPr txBox="1"/>
          <p:nvPr>
            <p:ph type="title"/>
          </p:nvPr>
        </p:nvSpPr>
        <p:spPr>
          <a:xfrm>
            <a:off x="283103" y="712141"/>
            <a:ext cx="6244200" cy="3835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Ejemplo pr</a:t>
            </a:r>
            <a:r>
              <a:rPr lang="es"/>
              <a:t>áctico: buscamos </a:t>
            </a:r>
            <a:r>
              <a:rPr lang="es">
                <a:solidFill>
                  <a:schemeClr val="accent5"/>
                </a:solidFill>
              </a:rPr>
              <a:t>literatura</a:t>
            </a:r>
            <a:r>
              <a:rPr lang="es"/>
              <a:t> en na.org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8"/>
          <p:cNvSpPr txBox="1"/>
          <p:nvPr>
            <p:ph type="title"/>
          </p:nvPr>
        </p:nvSpPr>
        <p:spPr>
          <a:xfrm>
            <a:off x="283100" y="712150"/>
            <a:ext cx="8620500" cy="101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No..</a:t>
            </a:r>
            <a:endParaRPr/>
          </a:p>
        </p:txBody>
      </p:sp>
      <p:sp>
        <p:nvSpPr>
          <p:cNvPr id="103" name="Google Shape;103;p18"/>
          <p:cNvSpPr/>
          <p:nvPr/>
        </p:nvSpPr>
        <p:spPr>
          <a:xfrm>
            <a:off x="371775" y="1988900"/>
            <a:ext cx="2629500" cy="2244900"/>
          </a:xfrm>
          <a:prstGeom prst="wedgeRectCallout">
            <a:avLst>
              <a:gd fmla="val -20833" name="adj1"/>
              <a:gd fmla="val 62500" name="adj2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18"/>
          <p:cNvSpPr/>
          <p:nvPr/>
        </p:nvSpPr>
        <p:spPr>
          <a:xfrm>
            <a:off x="3210432" y="1988900"/>
            <a:ext cx="2629500" cy="2244900"/>
          </a:xfrm>
          <a:prstGeom prst="wedgeRectCallout">
            <a:avLst>
              <a:gd fmla="val -20833" name="adj1"/>
              <a:gd fmla="val 62500" name="adj2"/>
            </a:avLst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8"/>
          <p:cNvSpPr/>
          <p:nvPr/>
        </p:nvSpPr>
        <p:spPr>
          <a:xfrm>
            <a:off x="6049089" y="1988900"/>
            <a:ext cx="2629500" cy="2244900"/>
          </a:xfrm>
          <a:prstGeom prst="wedgeRectCallout">
            <a:avLst>
              <a:gd fmla="val -20833" name="adj1"/>
              <a:gd fmla="val 62500" name="adj2"/>
            </a:avLst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8"/>
          <p:cNvSpPr txBox="1"/>
          <p:nvPr>
            <p:ph type="title"/>
          </p:nvPr>
        </p:nvSpPr>
        <p:spPr>
          <a:xfrm>
            <a:off x="6125275" y="2061900"/>
            <a:ext cx="2481600" cy="200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800"/>
              <a:t>..hacemos el taller solos.</a:t>
            </a:r>
            <a:endParaRPr sz="21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0" lang="es" sz="1400"/>
              <a:t>Como cualquier servicio, lo hacemos en colaboración con otros miembros, no tenemos “expertos”.</a:t>
            </a:r>
            <a:endParaRPr b="0" sz="1400">
              <a:solidFill>
                <a:schemeClr val="lt1"/>
              </a:solidFill>
            </a:endParaRPr>
          </a:p>
        </p:txBody>
      </p:sp>
      <p:sp>
        <p:nvSpPr>
          <p:cNvPr id="107" name="Google Shape;107;p18"/>
          <p:cNvSpPr txBox="1"/>
          <p:nvPr>
            <p:ph type="title"/>
          </p:nvPr>
        </p:nvSpPr>
        <p:spPr>
          <a:xfrm>
            <a:off x="447975" y="2061900"/>
            <a:ext cx="2481600" cy="200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800"/>
              <a:t>..damos nuestra opinión ni textos generados por IA, nos basamos en la literatura.</a:t>
            </a:r>
            <a:endParaRPr sz="18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0" lang="es" sz="1400"/>
              <a:t>Se puede ilustrar con alguna experiencia.</a:t>
            </a:r>
            <a:endParaRPr b="0" sz="1400">
              <a:solidFill>
                <a:schemeClr val="lt1"/>
              </a:solidFill>
            </a:endParaRPr>
          </a:p>
        </p:txBody>
      </p:sp>
      <p:sp>
        <p:nvSpPr>
          <p:cNvPr id="108" name="Google Shape;108;p18"/>
          <p:cNvSpPr txBox="1"/>
          <p:nvPr>
            <p:ph type="title"/>
          </p:nvPr>
        </p:nvSpPr>
        <p:spPr>
          <a:xfrm>
            <a:off x="3286625" y="2061900"/>
            <a:ext cx="2553300" cy="200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800"/>
              <a:t>..cargamos las diapositivas demasiado.</a:t>
            </a:r>
            <a:endParaRPr sz="18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0" lang="es" sz="1400"/>
              <a:t>La presentación nos sirve de guía.</a:t>
            </a:r>
            <a:endParaRPr b="0" sz="1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9"/>
          <p:cNvSpPr txBox="1"/>
          <p:nvPr>
            <p:ph type="title"/>
          </p:nvPr>
        </p:nvSpPr>
        <p:spPr>
          <a:xfrm>
            <a:off x="283100" y="712150"/>
            <a:ext cx="8620500" cy="101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S</a:t>
            </a:r>
            <a:r>
              <a:rPr lang="es"/>
              <a:t>í</a:t>
            </a:r>
            <a:r>
              <a:rPr lang="es"/>
              <a:t>..</a:t>
            </a:r>
            <a:endParaRPr/>
          </a:p>
        </p:txBody>
      </p:sp>
      <p:sp>
        <p:nvSpPr>
          <p:cNvPr id="114" name="Google Shape;114;p19"/>
          <p:cNvSpPr/>
          <p:nvPr/>
        </p:nvSpPr>
        <p:spPr>
          <a:xfrm>
            <a:off x="371775" y="1988900"/>
            <a:ext cx="2629500" cy="2244900"/>
          </a:xfrm>
          <a:prstGeom prst="wedgeRectCallout">
            <a:avLst>
              <a:gd fmla="val -20833" name="adj1"/>
              <a:gd fmla="val 62500" name="adj2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19"/>
          <p:cNvSpPr/>
          <p:nvPr/>
        </p:nvSpPr>
        <p:spPr>
          <a:xfrm>
            <a:off x="3210432" y="1988900"/>
            <a:ext cx="2629500" cy="2244900"/>
          </a:xfrm>
          <a:prstGeom prst="wedgeRectCallout">
            <a:avLst>
              <a:gd fmla="val -20833" name="adj1"/>
              <a:gd fmla="val 62500" name="adj2"/>
            </a:avLst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19"/>
          <p:cNvSpPr/>
          <p:nvPr/>
        </p:nvSpPr>
        <p:spPr>
          <a:xfrm>
            <a:off x="6049089" y="1988900"/>
            <a:ext cx="2629500" cy="2244900"/>
          </a:xfrm>
          <a:prstGeom prst="wedgeRectCallout">
            <a:avLst>
              <a:gd fmla="val -20833" name="adj1"/>
              <a:gd fmla="val 62500" name="adj2"/>
            </a:avLst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19"/>
          <p:cNvSpPr txBox="1"/>
          <p:nvPr>
            <p:ph type="title"/>
          </p:nvPr>
        </p:nvSpPr>
        <p:spPr>
          <a:xfrm>
            <a:off x="6125275" y="2061900"/>
            <a:ext cx="2481600" cy="200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s" sz="1800"/>
              <a:t>..invitamos a los asistentes a compartir su experiencia.</a:t>
            </a:r>
            <a:endParaRPr sz="18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0" lang="es" sz="1400"/>
              <a:t>Sabemos más de lo que pensamos.</a:t>
            </a:r>
            <a:endParaRPr sz="1800"/>
          </a:p>
        </p:txBody>
      </p:sp>
      <p:sp>
        <p:nvSpPr>
          <p:cNvPr id="118" name="Google Shape;118;p19"/>
          <p:cNvSpPr txBox="1"/>
          <p:nvPr>
            <p:ph type="title"/>
          </p:nvPr>
        </p:nvSpPr>
        <p:spPr>
          <a:xfrm>
            <a:off x="447975" y="2061900"/>
            <a:ext cx="2481600" cy="200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s" sz="1800"/>
              <a:t>..hablamos de las necesidades reales de quien lo solicita.</a:t>
            </a:r>
            <a:endParaRPr sz="18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0" lang="es" sz="1400"/>
              <a:t>¿qué queremos aprender con este taller?</a:t>
            </a:r>
            <a:endParaRPr sz="1800"/>
          </a:p>
        </p:txBody>
      </p:sp>
      <p:sp>
        <p:nvSpPr>
          <p:cNvPr id="119" name="Google Shape;119;p19"/>
          <p:cNvSpPr txBox="1"/>
          <p:nvPr>
            <p:ph type="title"/>
          </p:nvPr>
        </p:nvSpPr>
        <p:spPr>
          <a:xfrm>
            <a:off x="3286625" y="2061900"/>
            <a:ext cx="2553300" cy="200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800"/>
              <a:t>..proporcionamos las herramientas.</a:t>
            </a:r>
            <a:endParaRPr sz="18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0" lang="es" sz="1400"/>
              <a:t>No venimos a dar soluciones, órdenes o lecciones. Cada grupo o miembro tomará sus propias decisiones.</a:t>
            </a:r>
            <a:endParaRPr b="0" sz="1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Google Shape;124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86200" y="162725"/>
            <a:ext cx="6981100" cy="481804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Trozo de cinta adhesiva que pega una nota a la diapositiva" id="125" name="Google Shape;125;p20"/>
          <p:cNvPicPr preferRelativeResize="0"/>
          <p:nvPr/>
        </p:nvPicPr>
        <p:blipFill rotWithShape="1">
          <a:blip r:embed="rId4">
            <a:alphaModFix/>
          </a:blip>
          <a:srcRect b="10012" l="9245" r="2118" t="5926"/>
          <a:stretch/>
        </p:blipFill>
        <p:spPr>
          <a:xfrm rot="154828">
            <a:off x="3536000" y="147301"/>
            <a:ext cx="2072000" cy="736050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20"/>
          <p:cNvSpPr txBox="1"/>
          <p:nvPr/>
        </p:nvSpPr>
        <p:spPr>
          <a:xfrm>
            <a:off x="1839050" y="687400"/>
            <a:ext cx="4449300" cy="76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3000">
                <a:solidFill>
                  <a:schemeClr val="lt2"/>
                </a:solidFill>
                <a:latin typeface="Raleway"/>
                <a:ea typeface="Raleway"/>
                <a:cs typeface="Raleway"/>
                <a:sym typeface="Raleway"/>
              </a:rPr>
              <a:t>Actividad en grupos</a:t>
            </a:r>
            <a:endParaRPr b="1" sz="3000">
              <a:solidFill>
                <a:schemeClr val="lt2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27" name="Google Shape;127;p20"/>
          <p:cNvSpPr txBox="1"/>
          <p:nvPr>
            <p:ph idx="4294967295" type="body"/>
          </p:nvPr>
        </p:nvSpPr>
        <p:spPr>
          <a:xfrm>
            <a:off x="2155575" y="1377475"/>
            <a:ext cx="4222500" cy="332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200">
                <a:latin typeface="Raleway"/>
                <a:ea typeface="Raleway"/>
                <a:cs typeface="Raleway"/>
                <a:sym typeface="Raleway"/>
              </a:rPr>
              <a:t>Cada grupo prepara: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➔"/>
            </a:pPr>
            <a:r>
              <a:rPr b="1" lang="es" sz="14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Tema</a:t>
            </a:r>
            <a:br>
              <a:rPr lang="es" sz="1200">
                <a:latin typeface="Raleway"/>
                <a:ea typeface="Raleway"/>
                <a:cs typeface="Raleway"/>
                <a:sym typeface="Raleway"/>
              </a:rPr>
            </a:br>
            <a:r>
              <a:rPr lang="es" sz="1200">
                <a:latin typeface="Raleway"/>
                <a:ea typeface="Raleway"/>
                <a:cs typeface="Raleway"/>
                <a:sym typeface="Raleway"/>
              </a:rPr>
              <a:t>Os daremos un tema por grupo.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➔"/>
            </a:pPr>
            <a:r>
              <a:rPr b="1" lang="es" sz="14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Lluvia de ideas</a:t>
            </a:r>
            <a:br>
              <a:rPr lang="es" sz="1200">
                <a:latin typeface="Raleway"/>
                <a:ea typeface="Raleway"/>
                <a:cs typeface="Raleway"/>
                <a:sym typeface="Raleway"/>
              </a:rPr>
            </a:br>
            <a:r>
              <a:rPr lang="es" sz="1200">
                <a:latin typeface="Raleway"/>
                <a:ea typeface="Raleway"/>
                <a:cs typeface="Raleway"/>
                <a:sym typeface="Raleway"/>
              </a:rPr>
              <a:t>¿qu</a:t>
            </a:r>
            <a:r>
              <a:rPr lang="es" sz="1200">
                <a:latin typeface="Raleway"/>
                <a:ea typeface="Raleway"/>
                <a:cs typeface="Raleway"/>
                <a:sym typeface="Raleway"/>
              </a:rPr>
              <a:t>é queremos exponer sobre este tema? </a:t>
            </a:r>
            <a:r>
              <a:rPr lang="es" sz="1200">
                <a:latin typeface="Raleway"/>
                <a:ea typeface="Raleway"/>
                <a:cs typeface="Raleway"/>
                <a:sym typeface="Raleway"/>
              </a:rPr>
              <a:t>¿qu</a:t>
            </a:r>
            <a:r>
              <a:rPr lang="es" sz="1200">
                <a:latin typeface="Raleway"/>
                <a:ea typeface="Raleway"/>
                <a:cs typeface="Raleway"/>
                <a:sym typeface="Raleway"/>
              </a:rPr>
              <a:t>é literatura usaremos para explicarlo?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  <a:p>
            <a:pPr indent="-304800" lvl="0" marL="4572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aleway"/>
              <a:buChar char="➔"/>
            </a:pPr>
            <a:r>
              <a:rPr b="1" lang="es" sz="14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Estructura del taller</a:t>
            </a:r>
            <a:br>
              <a:rPr lang="es" sz="1200">
                <a:latin typeface="Raleway"/>
                <a:ea typeface="Raleway"/>
                <a:cs typeface="Raleway"/>
                <a:sym typeface="Raleway"/>
              </a:rPr>
            </a:br>
            <a:r>
              <a:rPr lang="es" sz="1200">
                <a:latin typeface="Raleway"/>
                <a:ea typeface="Raleway"/>
                <a:cs typeface="Raleway"/>
                <a:sym typeface="Raleway"/>
              </a:rPr>
              <a:t>Un gui</a:t>
            </a:r>
            <a:r>
              <a:rPr lang="es" sz="1200">
                <a:latin typeface="Raleway"/>
                <a:ea typeface="Raleway"/>
                <a:cs typeface="Raleway"/>
                <a:sym typeface="Raleway"/>
              </a:rPr>
              <a:t>ón de cómo se realizaría el taller.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  <a:p>
            <a:pPr indent="-304800" lvl="0" marL="457200" rtl="0" algn="l">
              <a:lnSpc>
                <a:spcPct val="100000"/>
              </a:lnSpc>
              <a:spcBef>
                <a:spcPts val="700"/>
              </a:spcBef>
              <a:spcAft>
                <a:spcPts val="700"/>
              </a:spcAft>
              <a:buClr>
                <a:schemeClr val="dk1"/>
              </a:buClr>
              <a:buSzPts val="1200"/>
              <a:buFont typeface="Raleway"/>
              <a:buChar char="➔"/>
            </a:pPr>
            <a:r>
              <a:rPr b="1" lang="es" sz="14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Puesta en común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Two young couples are holding gears. (proporcionado por Getty Images)" id="132" name="Google Shape;132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3" cy="5354525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p21"/>
          <p:cNvSpPr txBox="1"/>
          <p:nvPr>
            <p:ph type="title"/>
          </p:nvPr>
        </p:nvSpPr>
        <p:spPr>
          <a:xfrm>
            <a:off x="1689600" y="57150"/>
            <a:ext cx="7215600" cy="127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2100">
                <a:solidFill>
                  <a:schemeClr val="accent3"/>
                </a:solidFill>
              </a:rPr>
              <a:t>¿Te gustaría seguir haciendo talleres?</a:t>
            </a:r>
            <a:endParaRPr sz="2100">
              <a:solidFill>
                <a:schemeClr val="accent3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2100">
                <a:solidFill>
                  <a:schemeClr val="accent5"/>
                </a:solidFill>
              </a:rPr>
              <a:t>Únete a la </a:t>
            </a:r>
            <a:r>
              <a:rPr lang="es" sz="2100">
                <a:solidFill>
                  <a:schemeClr val="accent5"/>
                </a:solidFill>
                <a:uFill>
                  <a:noFill/>
                </a:u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bolsa de servicio de Crecimiento y Desarrollo</a:t>
            </a:r>
            <a:r>
              <a:rPr lang="es" sz="2100">
                <a:solidFill>
                  <a:schemeClr val="accent5"/>
                </a:solidFill>
              </a:rPr>
              <a:t>.</a:t>
            </a:r>
            <a:endParaRPr sz="2100">
              <a:solidFill>
                <a:schemeClr val="accent5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wiss">
  <a:themeElements>
    <a:clrScheme name="Swiss">
      <a:dk1>
        <a:srgbClr val="F46524"/>
      </a:dk1>
      <a:lt1>
        <a:srgbClr val="FFFFFF"/>
      </a:lt1>
      <a:dk2>
        <a:srgbClr val="000000"/>
      </a:dk2>
      <a:lt2>
        <a:srgbClr val="757575"/>
      </a:lt2>
      <a:accent1>
        <a:srgbClr val="01579B"/>
      </a:accent1>
      <a:accent2>
        <a:srgbClr val="27C7BD"/>
      </a:accent2>
      <a:accent3>
        <a:srgbClr val="0099E8"/>
      </a:accent3>
      <a:accent4>
        <a:srgbClr val="51B9A3"/>
      </a:accent4>
      <a:accent5>
        <a:srgbClr val="FB8C00"/>
      </a:accent5>
      <a:accent6>
        <a:srgbClr val="FFAE88"/>
      </a:accent6>
      <a:hlink>
        <a:srgbClr val="0277BD"/>
      </a:hlink>
      <a:folHlink>
        <a:srgbClr val="0277B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