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1430000" cy="6477000"/>
  <p:notesSz cx="11430000" cy="647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7250" y="2007870"/>
            <a:ext cx="9715500" cy="1360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14500" y="3627120"/>
            <a:ext cx="8001000" cy="161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C9D5DE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C9D5DE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71500" y="1489710"/>
            <a:ext cx="4972050" cy="4274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886450" y="1489710"/>
            <a:ext cx="4972050" cy="4274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430000" cy="6438900"/>
          </a:xfrm>
          <a:custGeom>
            <a:avLst/>
            <a:gdLst/>
            <a:ahLst/>
            <a:cxnLst/>
            <a:rect l="l" t="t" r="r" b="b"/>
            <a:pathLst>
              <a:path w="11430000" h="6438900">
                <a:moveTo>
                  <a:pt x="11430000" y="0"/>
                </a:moveTo>
                <a:lnTo>
                  <a:pt x="0" y="0"/>
                </a:lnTo>
                <a:lnTo>
                  <a:pt x="0" y="6438900"/>
                </a:lnTo>
                <a:lnTo>
                  <a:pt x="11430000" y="6438900"/>
                </a:lnTo>
                <a:lnTo>
                  <a:pt x="11430000" y="0"/>
                </a:lnTo>
                <a:close/>
              </a:path>
            </a:pathLst>
          </a:custGeom>
          <a:solidFill>
            <a:srgbClr val="1028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5133" y="619537"/>
            <a:ext cx="10179733" cy="1546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28824" y="2132525"/>
            <a:ext cx="5345430" cy="3752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C9D5DE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886200" y="6023610"/>
            <a:ext cx="3657600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71500" y="6023610"/>
            <a:ext cx="2628900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229600" y="6023610"/>
            <a:ext cx="2628900" cy="323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Relationship Id="rId4" Type="http://schemas.openxmlformats.org/officeDocument/2006/relationships/hyperlink" Target="https://gamma.app/?utm_source=made-with-gamma" TargetMode="External"/><Relationship Id="rId5" Type="http://schemas.openxmlformats.org/officeDocument/2006/relationships/image" Target="../media/image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hyperlink" Target="https://gamma.app/?utm_source=made-with-gamma" TargetMode="External"/><Relationship Id="rId5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133" y="844041"/>
            <a:ext cx="5942330" cy="23545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270">
                <a:solidFill>
                  <a:srgbClr val="FFFFFF"/>
                </a:solidFill>
                <a:latin typeface="Verdana"/>
                <a:cs typeface="Verdana"/>
              </a:rPr>
              <a:t>Relaciones</a:t>
            </a:r>
            <a:r>
              <a:rPr dirty="0" sz="2950" spc="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290">
                <a:solidFill>
                  <a:srgbClr val="FFFFFF"/>
                </a:solidFill>
                <a:latin typeface="Verdana"/>
                <a:cs typeface="Verdana"/>
              </a:rPr>
              <a:t>Públicas</a:t>
            </a:r>
            <a:r>
              <a:rPr dirty="0" sz="2950" spc="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114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endParaRPr sz="2950">
              <a:latin typeface="Verdana"/>
              <a:cs typeface="Verdana"/>
            </a:endParaRPr>
          </a:p>
          <a:p>
            <a:pPr marL="12700" marR="5080">
              <a:lnSpc>
                <a:spcPts val="3700"/>
              </a:lnSpc>
              <a:spcBef>
                <a:spcPts val="145"/>
              </a:spcBef>
              <a:tabLst>
                <a:tab pos="5092065" algn="l"/>
              </a:tabLst>
            </a:pPr>
            <a:r>
              <a:rPr dirty="0" sz="2950" spc="19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dirty="0" sz="2950" spc="-6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275">
                <a:solidFill>
                  <a:srgbClr val="FFFFFF"/>
                </a:solidFill>
                <a:latin typeface="Verdana"/>
                <a:cs typeface="Verdana"/>
              </a:rPr>
              <a:t>rcó</a:t>
            </a:r>
            <a:r>
              <a:rPr dirty="0" sz="2950" spc="-6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2950" spc="-6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950" spc="-6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204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dirty="0" sz="2950" spc="-6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950" spc="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229">
                <a:solidFill>
                  <a:srgbClr val="FFFFFF"/>
                </a:solidFill>
                <a:latin typeface="Verdana"/>
                <a:cs typeface="Verdana"/>
              </a:rPr>
              <a:t>Anónimos:</a:t>
            </a:r>
            <a:r>
              <a:rPr dirty="0" sz="295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2950" spc="195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dirty="0" sz="2950" spc="-6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-5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dirty="0" sz="2950" spc="240">
                <a:solidFill>
                  <a:srgbClr val="FFFFFF"/>
                </a:solidFill>
                <a:latin typeface="Verdana"/>
                <a:cs typeface="Verdana"/>
              </a:rPr>
              <a:t>historia</a:t>
            </a:r>
            <a:r>
              <a:rPr dirty="0" sz="2950" spc="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105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dirty="0" sz="295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190">
                <a:solidFill>
                  <a:srgbClr val="FFFFFF"/>
                </a:solidFill>
                <a:latin typeface="Verdana"/>
                <a:cs typeface="Verdana"/>
              </a:rPr>
              <a:t>estilo</a:t>
            </a:r>
            <a:endParaRPr sz="2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9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950" spc="300">
                <a:solidFill>
                  <a:srgbClr val="FFFFFF"/>
                </a:solidFill>
                <a:latin typeface="Verdana"/>
                <a:cs typeface="Verdana"/>
              </a:rPr>
              <a:t>Forrest</a:t>
            </a:r>
            <a:r>
              <a:rPr dirty="0" sz="2950" spc="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dirty="0" sz="2950" spc="-6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2950" spc="-6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950" spc="160">
                <a:solidFill>
                  <a:srgbClr val="FFFFFF"/>
                </a:solidFill>
                <a:latin typeface="Verdana"/>
                <a:cs typeface="Verdana"/>
              </a:rPr>
              <a:t>mp </a:t>
            </a:r>
            <a:endParaRPr sz="29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8554" y="4600955"/>
            <a:ext cx="1771650" cy="295275"/>
          </a:xfrm>
          <a:custGeom>
            <a:avLst/>
            <a:gdLst/>
            <a:ahLst/>
            <a:cxnLst/>
            <a:rect l="l" t="t" r="r" b="b"/>
            <a:pathLst>
              <a:path w="1771650" h="295275">
                <a:moveTo>
                  <a:pt x="1757819" y="0"/>
                </a:moveTo>
                <a:lnTo>
                  <a:pt x="13830" y="0"/>
                </a:lnTo>
                <a:lnTo>
                  <a:pt x="11785" y="406"/>
                </a:lnTo>
                <a:lnTo>
                  <a:pt x="0" y="13804"/>
                </a:lnTo>
                <a:lnTo>
                  <a:pt x="0" y="281076"/>
                </a:lnTo>
                <a:lnTo>
                  <a:pt x="13830" y="294894"/>
                </a:lnTo>
                <a:lnTo>
                  <a:pt x="1757819" y="294894"/>
                </a:lnTo>
                <a:lnTo>
                  <a:pt x="1771650" y="281076"/>
                </a:lnTo>
                <a:lnTo>
                  <a:pt x="1771650" y="13804"/>
                </a:lnTo>
                <a:lnTo>
                  <a:pt x="1759851" y="406"/>
                </a:lnTo>
                <a:lnTo>
                  <a:pt x="1757819" y="0"/>
                </a:lnTo>
                <a:close/>
              </a:path>
            </a:pathLst>
          </a:custGeom>
          <a:solidFill>
            <a:srgbClr val="0447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4974" y="3572700"/>
            <a:ext cx="5828030" cy="1254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000"/>
              </a:lnSpc>
              <a:spcBef>
                <a:spcPts val="10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Una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presentación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sobre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cómo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r>
              <a:rPr dirty="0" sz="1250" spc="8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lleva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su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mensaje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esperanza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al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mundo,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inspirada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en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espíritu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incansable,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honesto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7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compasivo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uno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los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personajes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más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queridos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del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cine.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1250">
              <a:latin typeface="Calibri"/>
              <a:cs typeface="Calibri"/>
            </a:endParaRPr>
          </a:p>
          <a:p>
            <a:pPr marL="107950">
              <a:lnSpc>
                <a:spcPct val="100000"/>
              </a:lnSpc>
            </a:pPr>
            <a:r>
              <a:rPr dirty="0" sz="1000" spc="50">
                <a:solidFill>
                  <a:srgbClr val="C9D5DE"/>
                </a:solidFill>
                <a:latin typeface="Calibri"/>
                <a:cs typeface="Calibri"/>
              </a:rPr>
              <a:t>RELACIONES</a:t>
            </a:r>
            <a:r>
              <a:rPr dirty="0" sz="1000" spc="1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C9D5DE"/>
                </a:solidFill>
                <a:latin typeface="Calibri"/>
                <a:cs typeface="Calibri"/>
              </a:rPr>
              <a:t>PÚBLICAS</a:t>
            </a:r>
            <a:r>
              <a:rPr dirty="0" sz="1000" spc="1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000" spc="10">
                <a:solidFill>
                  <a:srgbClr val="C9D5DE"/>
                </a:solidFill>
                <a:latin typeface="Calibri"/>
                <a:cs typeface="Calibri"/>
              </a:rPr>
              <a:t>·</a:t>
            </a:r>
            <a:r>
              <a:rPr dirty="0" sz="1000" spc="8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 descr="Forrest Gump Tom Hanks報導庫存照片- 庫存圖片| Shutterstock Editorial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8050" y="0"/>
            <a:ext cx="4171949" cy="64419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150396" y="684847"/>
            <a:ext cx="537845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50"/>
              <a:t>"</a:t>
            </a:r>
            <a:r>
              <a:rPr dirty="0" sz="2350" spc="-595"/>
              <a:t> </a:t>
            </a:r>
            <a:r>
              <a:rPr dirty="0" sz="2350" spc="95"/>
              <a:t>No</a:t>
            </a:r>
            <a:r>
              <a:rPr dirty="0" sz="2350" spc="35"/>
              <a:t> </a:t>
            </a:r>
            <a:r>
              <a:rPr dirty="0" sz="2350"/>
              <a:t>e</a:t>
            </a:r>
            <a:r>
              <a:rPr dirty="0" sz="2350" spc="-480"/>
              <a:t> </a:t>
            </a:r>
            <a:r>
              <a:rPr dirty="0" sz="2350"/>
              <a:t>s</a:t>
            </a:r>
            <a:r>
              <a:rPr dirty="0" sz="2350" spc="140"/>
              <a:t> </a:t>
            </a:r>
            <a:r>
              <a:rPr dirty="0" sz="2350"/>
              <a:t>s</a:t>
            </a:r>
            <a:r>
              <a:rPr dirty="0" sz="2350" spc="-525"/>
              <a:t> </a:t>
            </a:r>
            <a:r>
              <a:rPr dirty="0" sz="2350" spc="150"/>
              <a:t>ob</a:t>
            </a:r>
            <a:r>
              <a:rPr dirty="0" sz="2350" spc="-525"/>
              <a:t> </a:t>
            </a:r>
            <a:r>
              <a:rPr dirty="0" sz="2350"/>
              <a:t>r</a:t>
            </a:r>
            <a:r>
              <a:rPr dirty="0" sz="2350" spc="-525"/>
              <a:t> </a:t>
            </a:r>
            <a:r>
              <a:rPr dirty="0" sz="2350"/>
              <a:t>e</a:t>
            </a:r>
            <a:r>
              <a:rPr dirty="0" sz="2350" spc="100"/>
              <a:t> </a:t>
            </a:r>
            <a:r>
              <a:rPr dirty="0" sz="2350" spc="170"/>
              <a:t>cu</a:t>
            </a:r>
            <a:r>
              <a:rPr dirty="0" sz="2350" spc="-480"/>
              <a:t> </a:t>
            </a:r>
            <a:r>
              <a:rPr dirty="0" sz="2350"/>
              <a:t>á</a:t>
            </a:r>
            <a:r>
              <a:rPr dirty="0" sz="2350" spc="-484"/>
              <a:t> </a:t>
            </a:r>
            <a:r>
              <a:rPr dirty="0" sz="2350"/>
              <a:t>n</a:t>
            </a:r>
            <a:r>
              <a:rPr dirty="0" sz="2350" spc="-480"/>
              <a:t> </a:t>
            </a:r>
            <a:r>
              <a:rPr dirty="0" sz="2350" spc="170"/>
              <a:t>to</a:t>
            </a:r>
            <a:r>
              <a:rPr dirty="0" sz="2350" spc="145"/>
              <a:t> </a:t>
            </a:r>
            <a:r>
              <a:rPr dirty="0" sz="2350" spc="195"/>
              <a:t>haces,</a:t>
            </a:r>
            <a:endParaRPr sz="2350"/>
          </a:p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350" spc="180"/>
              <a:t>sino</a:t>
            </a:r>
            <a:r>
              <a:rPr dirty="0" sz="2350" spc="60"/>
              <a:t> </a:t>
            </a:r>
            <a:r>
              <a:rPr dirty="0" sz="2350"/>
              <a:t>s</a:t>
            </a:r>
            <a:r>
              <a:rPr dirty="0" sz="2350" spc="-525"/>
              <a:t> </a:t>
            </a:r>
            <a:r>
              <a:rPr dirty="0" sz="2350" spc="150"/>
              <a:t>ob</a:t>
            </a:r>
            <a:r>
              <a:rPr dirty="0" sz="2350" spc="-520"/>
              <a:t> </a:t>
            </a:r>
            <a:r>
              <a:rPr dirty="0" sz="2350"/>
              <a:t>r</a:t>
            </a:r>
            <a:r>
              <a:rPr dirty="0" sz="2350" spc="-525"/>
              <a:t> </a:t>
            </a:r>
            <a:r>
              <a:rPr dirty="0" sz="2350"/>
              <a:t>e</a:t>
            </a:r>
            <a:r>
              <a:rPr dirty="0" sz="2350" spc="95"/>
              <a:t> </a:t>
            </a:r>
            <a:r>
              <a:rPr dirty="0" sz="2350" spc="170"/>
              <a:t>cu</a:t>
            </a:r>
            <a:r>
              <a:rPr dirty="0" sz="2350" spc="-475"/>
              <a:t> </a:t>
            </a:r>
            <a:r>
              <a:rPr dirty="0" sz="2350"/>
              <a:t>á</a:t>
            </a:r>
            <a:r>
              <a:rPr dirty="0" sz="2350" spc="-484"/>
              <a:t> </a:t>
            </a:r>
            <a:r>
              <a:rPr dirty="0" sz="2350"/>
              <a:t>n</a:t>
            </a:r>
            <a:r>
              <a:rPr dirty="0" sz="2350" spc="-480"/>
              <a:t> </a:t>
            </a:r>
            <a:r>
              <a:rPr dirty="0" sz="2350" spc="170"/>
              <a:t>to</a:t>
            </a:r>
            <a:r>
              <a:rPr dirty="0" sz="2350" spc="135"/>
              <a:t> </a:t>
            </a:r>
            <a:r>
              <a:rPr dirty="0" sz="2350"/>
              <a:t>a</a:t>
            </a:r>
            <a:r>
              <a:rPr dirty="0" sz="2350" spc="-484"/>
              <a:t> </a:t>
            </a:r>
            <a:r>
              <a:rPr dirty="0" sz="2350" spc="170"/>
              <a:t>mo</a:t>
            </a:r>
            <a:r>
              <a:rPr dirty="0" sz="2350" spc="-480"/>
              <a:t> </a:t>
            </a:r>
            <a:r>
              <a:rPr dirty="0" sz="2350"/>
              <a:t>r</a:t>
            </a:r>
            <a:r>
              <a:rPr dirty="0" sz="2350" spc="105"/>
              <a:t> </a:t>
            </a:r>
            <a:r>
              <a:rPr dirty="0" sz="2350"/>
              <a:t>p</a:t>
            </a:r>
            <a:r>
              <a:rPr dirty="0" sz="2350" spc="-509"/>
              <a:t> </a:t>
            </a:r>
            <a:r>
              <a:rPr dirty="0" sz="2350" spc="160"/>
              <a:t>on</a:t>
            </a:r>
            <a:r>
              <a:rPr dirty="0" sz="2350" spc="-500"/>
              <a:t> </a:t>
            </a:r>
            <a:r>
              <a:rPr dirty="0" sz="2350"/>
              <a:t>e</a:t>
            </a:r>
            <a:r>
              <a:rPr dirty="0" sz="2350" spc="-500"/>
              <a:t> </a:t>
            </a:r>
            <a:r>
              <a:rPr dirty="0" sz="2350" spc="-50"/>
              <a:t>s</a:t>
            </a:r>
            <a:endParaRPr sz="2350"/>
          </a:p>
        </p:txBody>
      </p:sp>
      <p:sp>
        <p:nvSpPr>
          <p:cNvPr id="3" name="object 3"/>
          <p:cNvSpPr txBox="1"/>
          <p:nvPr/>
        </p:nvSpPr>
        <p:spPr>
          <a:xfrm>
            <a:off x="5150396" y="1471932"/>
            <a:ext cx="2897505" cy="384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50" spc="125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3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65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r>
              <a:rPr dirty="0" sz="23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195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dirty="0" sz="2350" spc="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350" spc="125">
                <a:solidFill>
                  <a:srgbClr val="FFFFFF"/>
                </a:solidFill>
                <a:latin typeface="Verdana"/>
                <a:cs typeface="Verdana"/>
              </a:rPr>
              <a:t>haces."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4805" y="495299"/>
            <a:ext cx="19050" cy="1600200"/>
          </a:xfrm>
          <a:custGeom>
            <a:avLst/>
            <a:gdLst/>
            <a:ahLst/>
            <a:cxnLst/>
            <a:rect l="l" t="t" r="r" b="b"/>
            <a:pathLst>
              <a:path w="19050" h="1600200">
                <a:moveTo>
                  <a:pt x="19050" y="0"/>
                </a:moveTo>
                <a:lnTo>
                  <a:pt x="0" y="0"/>
                </a:lnTo>
                <a:lnTo>
                  <a:pt x="0" y="1600200"/>
                </a:lnTo>
                <a:lnTo>
                  <a:pt x="19050" y="1600200"/>
                </a:lnTo>
                <a:lnTo>
                  <a:pt x="19050" y="0"/>
                </a:lnTo>
                <a:close/>
              </a:path>
            </a:pathLst>
          </a:custGeom>
          <a:solidFill>
            <a:srgbClr val="08968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1955" y="2294382"/>
            <a:ext cx="239267" cy="2065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1955" y="3713988"/>
            <a:ext cx="239267" cy="2065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1955" y="5123688"/>
            <a:ext cx="239267" cy="20650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/>
              <a:t>C</a:t>
            </a:r>
            <a:r>
              <a:rPr dirty="0" spc="-229"/>
              <a:t> </a:t>
            </a:r>
            <a:r>
              <a:rPr dirty="0" spc="-10"/>
              <a:t>a</a:t>
            </a:r>
            <a:r>
              <a:rPr dirty="0" spc="-229"/>
              <a:t> </a:t>
            </a:r>
            <a:r>
              <a:rPr dirty="0"/>
              <a:t>d</a:t>
            </a:r>
            <a:r>
              <a:rPr dirty="0" spc="-229"/>
              <a:t> </a:t>
            </a:r>
            <a:r>
              <a:rPr dirty="0"/>
              <a:t>a</a:t>
            </a:r>
            <a:r>
              <a:rPr dirty="0" spc="165"/>
              <a:t> </a:t>
            </a:r>
            <a:r>
              <a:rPr dirty="0" spc="114"/>
              <a:t>miembro,</a:t>
            </a:r>
            <a:r>
              <a:rPr dirty="0" spc="-10"/>
              <a:t> </a:t>
            </a:r>
            <a:r>
              <a:rPr dirty="0" spc="80"/>
              <a:t>un</a:t>
            </a:r>
            <a:r>
              <a:rPr dirty="0" spc="45"/>
              <a:t> </a:t>
            </a:r>
            <a:r>
              <a:rPr dirty="0" spc="95"/>
              <a:t>em</a:t>
            </a:r>
            <a:r>
              <a:rPr dirty="0" spc="-315"/>
              <a:t> </a:t>
            </a:r>
            <a:r>
              <a:rPr dirty="0"/>
              <a:t>b</a:t>
            </a:r>
            <a:r>
              <a:rPr dirty="0" spc="-315"/>
              <a:t> </a:t>
            </a:r>
            <a:r>
              <a:rPr dirty="0" spc="-10"/>
              <a:t>a</a:t>
            </a:r>
            <a:r>
              <a:rPr dirty="0" spc="-310"/>
              <a:t> </a:t>
            </a:r>
            <a:r>
              <a:rPr dirty="0" spc="90"/>
              <a:t>ja</a:t>
            </a:r>
            <a:r>
              <a:rPr dirty="0" spc="-315"/>
              <a:t> </a:t>
            </a:r>
            <a:r>
              <a:rPr dirty="0"/>
              <a:t>d</a:t>
            </a:r>
            <a:r>
              <a:rPr dirty="0" spc="-320"/>
              <a:t> </a:t>
            </a:r>
            <a:r>
              <a:rPr dirty="0"/>
              <a:t>o</a:t>
            </a:r>
            <a:r>
              <a:rPr dirty="0" spc="-320"/>
              <a:t> </a:t>
            </a:r>
            <a:r>
              <a:rPr dirty="0"/>
              <a:t>r</a:t>
            </a:r>
            <a:r>
              <a:rPr dirty="0" spc="25"/>
              <a:t> </a:t>
            </a:r>
            <a:r>
              <a:rPr dirty="0" spc="105"/>
              <a:t>de</a:t>
            </a:r>
            <a:r>
              <a:rPr dirty="0" spc="90"/>
              <a:t> </a:t>
            </a:r>
            <a:r>
              <a:rPr dirty="0"/>
              <a:t>e</a:t>
            </a:r>
            <a:r>
              <a:rPr dirty="0" spc="-320"/>
              <a:t> </a:t>
            </a:r>
            <a:r>
              <a:rPr dirty="0" spc="95"/>
              <a:t>sp</a:t>
            </a:r>
            <a:r>
              <a:rPr dirty="0" spc="-320"/>
              <a:t> </a:t>
            </a:r>
            <a:r>
              <a:rPr dirty="0"/>
              <a:t>e</a:t>
            </a:r>
            <a:r>
              <a:rPr dirty="0" spc="-320"/>
              <a:t> </a:t>
            </a:r>
            <a:r>
              <a:rPr dirty="0" spc="-10"/>
              <a:t>r</a:t>
            </a:r>
            <a:r>
              <a:rPr dirty="0" spc="-320"/>
              <a:t> </a:t>
            </a:r>
            <a:r>
              <a:rPr dirty="0" spc="-10"/>
              <a:t>a</a:t>
            </a:r>
            <a:r>
              <a:rPr dirty="0" spc="-320"/>
              <a:t> </a:t>
            </a:r>
            <a:r>
              <a:rPr dirty="0"/>
              <a:t>n</a:t>
            </a:r>
            <a:r>
              <a:rPr dirty="0" spc="-320"/>
              <a:t> </a:t>
            </a:r>
            <a:r>
              <a:rPr dirty="0"/>
              <a:t>z</a:t>
            </a:r>
            <a:r>
              <a:rPr dirty="0" spc="-325"/>
              <a:t> </a:t>
            </a:r>
            <a:r>
              <a:rPr dirty="0" spc="-50"/>
              <a:t>a</a:t>
            </a:r>
          </a:p>
          <a:p>
            <a:pPr marL="12700" marR="278765">
              <a:lnSpc>
                <a:spcPct val="133000"/>
              </a:lnSpc>
              <a:spcBef>
                <a:spcPts val="360"/>
              </a:spcBef>
            </a:pPr>
            <a:r>
              <a:rPr dirty="0" sz="1250">
                <a:latin typeface="Calibri"/>
                <a:cs typeface="Calibri"/>
              </a:rPr>
              <a:t>Cada</a:t>
            </a:r>
            <a:r>
              <a:rPr dirty="0" sz="1250" spc="1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persona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en</a:t>
            </a:r>
            <a:r>
              <a:rPr dirty="0" sz="1250" spc="2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recuperación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que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comparte</a:t>
            </a:r>
            <a:r>
              <a:rPr dirty="0" sz="1250" spc="2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su</a:t>
            </a:r>
            <a:r>
              <a:rPr dirty="0" sz="1250" spc="1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experiencia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es</a:t>
            </a:r>
            <a:r>
              <a:rPr dirty="0" sz="1250" spc="1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un</a:t>
            </a:r>
            <a:r>
              <a:rPr dirty="0" sz="1250" spc="25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testimonio </a:t>
            </a:r>
            <a:r>
              <a:rPr dirty="0" sz="1250">
                <a:latin typeface="Calibri"/>
                <a:cs typeface="Calibri"/>
              </a:rPr>
              <a:t>vivo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de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que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el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cambio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es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posible.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Las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Relaciones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Públicas</a:t>
            </a:r>
            <a:r>
              <a:rPr dirty="0" sz="1250" spc="5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se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nutren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de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 spc="-20">
                <a:latin typeface="Calibri"/>
                <a:cs typeface="Calibri"/>
              </a:rPr>
              <a:t>esas </a:t>
            </a:r>
            <a:r>
              <a:rPr dirty="0" sz="1250" spc="-10">
                <a:latin typeface="Calibri"/>
                <a:cs typeface="Calibri"/>
              </a:rPr>
              <a:t>historias</a:t>
            </a:r>
            <a:r>
              <a:rPr dirty="0" sz="125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reales.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15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pc="100"/>
              <a:t>PR</a:t>
            </a:r>
            <a:r>
              <a:rPr dirty="0" spc="110"/>
              <a:t> </a:t>
            </a:r>
            <a:r>
              <a:rPr dirty="0" spc="100"/>
              <a:t>no</a:t>
            </a:r>
            <a:r>
              <a:rPr dirty="0" spc="95"/>
              <a:t> </a:t>
            </a:r>
            <a:r>
              <a:rPr dirty="0" spc="105"/>
              <a:t>es </a:t>
            </a:r>
            <a:r>
              <a:rPr dirty="0" spc="130"/>
              <a:t>solo</a:t>
            </a:r>
            <a:r>
              <a:rPr dirty="0" spc="65"/>
              <a:t> </a:t>
            </a:r>
            <a:r>
              <a:rPr dirty="0" spc="135"/>
              <a:t>información,</a:t>
            </a:r>
            <a:r>
              <a:rPr dirty="0" spc="-15"/>
              <a:t> </a:t>
            </a:r>
            <a:r>
              <a:rPr dirty="0" spc="105"/>
              <a:t>es </a:t>
            </a:r>
            <a:r>
              <a:rPr dirty="0"/>
              <a:t>e</a:t>
            </a:r>
            <a:r>
              <a:rPr dirty="0" spc="-315"/>
              <a:t> </a:t>
            </a:r>
            <a:r>
              <a:rPr dirty="0"/>
              <a:t>s</a:t>
            </a:r>
            <a:r>
              <a:rPr dirty="0" spc="-325"/>
              <a:t> </a:t>
            </a:r>
            <a:r>
              <a:rPr dirty="0" spc="90"/>
              <a:t>pe</a:t>
            </a:r>
            <a:r>
              <a:rPr dirty="0" spc="-315"/>
              <a:t> </a:t>
            </a:r>
            <a:r>
              <a:rPr dirty="0" spc="-10"/>
              <a:t>r</a:t>
            </a:r>
            <a:r>
              <a:rPr dirty="0" spc="-320"/>
              <a:t> </a:t>
            </a:r>
            <a:r>
              <a:rPr dirty="0" spc="-10"/>
              <a:t>a</a:t>
            </a:r>
            <a:r>
              <a:rPr dirty="0" spc="-320"/>
              <a:t> </a:t>
            </a:r>
            <a:r>
              <a:rPr dirty="0"/>
              <a:t>n</a:t>
            </a:r>
            <a:r>
              <a:rPr dirty="0" spc="-315"/>
              <a:t> </a:t>
            </a:r>
            <a:r>
              <a:rPr dirty="0" spc="60"/>
              <a:t>za </a:t>
            </a:r>
          </a:p>
          <a:p>
            <a:pPr algn="just" marL="12700" marR="5080">
              <a:lnSpc>
                <a:spcPct val="135000"/>
              </a:lnSpc>
              <a:spcBef>
                <a:spcPts val="350"/>
              </a:spcBef>
            </a:pPr>
            <a:r>
              <a:rPr dirty="0" sz="1250">
                <a:latin typeface="Calibri"/>
                <a:cs typeface="Calibri"/>
              </a:rPr>
              <a:t>Más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allá</a:t>
            </a:r>
            <a:r>
              <a:rPr dirty="0" sz="1250" spc="8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de</a:t>
            </a:r>
            <a:r>
              <a:rPr dirty="0" sz="1250" spc="9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folletos</a:t>
            </a:r>
            <a:r>
              <a:rPr dirty="0" sz="1250" spc="7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y</a:t>
            </a:r>
            <a:r>
              <a:rPr dirty="0" sz="1250" spc="1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comunicados,</a:t>
            </a:r>
            <a:r>
              <a:rPr dirty="0" sz="1250" spc="85">
                <a:latin typeface="Calibri"/>
                <a:cs typeface="Calibri"/>
              </a:rPr>
              <a:t> </a:t>
            </a:r>
            <a:r>
              <a:rPr dirty="0" sz="1250" b="1">
                <a:latin typeface="Calibri"/>
                <a:cs typeface="Calibri"/>
              </a:rPr>
              <a:t>construimos</a:t>
            </a:r>
            <a:r>
              <a:rPr dirty="0" sz="1250" spc="85" b="1">
                <a:latin typeface="Calibri"/>
                <a:cs typeface="Calibri"/>
              </a:rPr>
              <a:t> </a:t>
            </a:r>
            <a:r>
              <a:rPr dirty="0" sz="1250" b="1">
                <a:latin typeface="Calibri"/>
                <a:cs typeface="Calibri"/>
              </a:rPr>
              <a:t>puentes</a:t>
            </a:r>
            <a:r>
              <a:rPr dirty="0" sz="1250" spc="85" b="1">
                <a:latin typeface="Calibri"/>
                <a:cs typeface="Calibri"/>
              </a:rPr>
              <a:t> </a:t>
            </a:r>
            <a:r>
              <a:rPr dirty="0" sz="1250" b="1">
                <a:latin typeface="Calibri"/>
                <a:cs typeface="Calibri"/>
              </a:rPr>
              <a:t>de</a:t>
            </a:r>
            <a:r>
              <a:rPr dirty="0" sz="1250" spc="75" b="1">
                <a:latin typeface="Calibri"/>
                <a:cs typeface="Calibri"/>
              </a:rPr>
              <a:t> </a:t>
            </a:r>
            <a:r>
              <a:rPr dirty="0" sz="1250" b="1">
                <a:latin typeface="Calibri"/>
                <a:cs typeface="Calibri"/>
              </a:rPr>
              <a:t>esperanza</a:t>
            </a:r>
            <a:r>
              <a:rPr dirty="0" sz="1250" spc="75" b="1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entre</a:t>
            </a:r>
            <a:r>
              <a:rPr dirty="0" sz="1250" spc="85">
                <a:latin typeface="Calibri"/>
                <a:cs typeface="Calibri"/>
              </a:rPr>
              <a:t> </a:t>
            </a:r>
            <a:r>
              <a:rPr dirty="0" sz="1250" spc="-25">
                <a:latin typeface="Calibri"/>
                <a:cs typeface="Calibri"/>
              </a:rPr>
              <a:t>la </a:t>
            </a:r>
            <a:r>
              <a:rPr dirty="0" sz="1250">
                <a:latin typeface="Calibri"/>
                <a:cs typeface="Calibri"/>
              </a:rPr>
              <a:t>sociedad</a:t>
            </a:r>
            <a:r>
              <a:rPr dirty="0" sz="1250" spc="6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y</a:t>
            </a:r>
            <a:r>
              <a:rPr dirty="0" sz="1250" spc="1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quienes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sufren.</a:t>
            </a:r>
            <a:r>
              <a:rPr dirty="0" sz="1250" spc="6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Cada</a:t>
            </a:r>
            <a:r>
              <a:rPr dirty="0" sz="1250" spc="7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acción</a:t>
            </a:r>
            <a:r>
              <a:rPr dirty="0" sz="1250" spc="7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de</a:t>
            </a:r>
            <a:r>
              <a:rPr dirty="0" sz="1250" spc="8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PR</a:t>
            </a:r>
            <a:r>
              <a:rPr dirty="0" sz="1250" spc="1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puede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ser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la</a:t>
            </a:r>
            <a:r>
              <a:rPr dirty="0" sz="1250" spc="8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que</a:t>
            </a:r>
            <a:r>
              <a:rPr dirty="0" sz="1250" spc="6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lleve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</a:t>
            </a:r>
            <a:r>
              <a:rPr dirty="0" sz="1250" spc="7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un</a:t>
            </a:r>
            <a:r>
              <a:rPr dirty="0" sz="1250" spc="75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adicto </a:t>
            </a:r>
            <a:r>
              <a:rPr dirty="0" sz="1250">
                <a:latin typeface="Calibri"/>
                <a:cs typeface="Calibri"/>
              </a:rPr>
              <a:t>a</a:t>
            </a:r>
            <a:r>
              <a:rPr dirty="0" sz="1250" spc="-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pedir</a:t>
            </a:r>
            <a:r>
              <a:rPr dirty="0" sz="1250" spc="-10">
                <a:latin typeface="Calibri"/>
                <a:cs typeface="Calibri"/>
              </a:rPr>
              <a:t> ayuda.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20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pc="130"/>
              <a:t>Nue</a:t>
            </a:r>
            <a:r>
              <a:rPr dirty="0" spc="-315"/>
              <a:t> </a:t>
            </a:r>
            <a:r>
              <a:rPr dirty="0" spc="95"/>
              <a:t>st</a:t>
            </a:r>
            <a:r>
              <a:rPr dirty="0" spc="-315"/>
              <a:t> </a:t>
            </a:r>
            <a:r>
              <a:rPr dirty="0" spc="-10"/>
              <a:t>r</a:t>
            </a:r>
            <a:r>
              <a:rPr dirty="0" spc="-315"/>
              <a:t> </a:t>
            </a:r>
            <a:r>
              <a:rPr dirty="0"/>
              <a:t>o</a:t>
            </a:r>
            <a:r>
              <a:rPr dirty="0" spc="105"/>
              <a:t> </a:t>
            </a:r>
            <a:r>
              <a:rPr dirty="0"/>
              <a:t>c</a:t>
            </a:r>
            <a:r>
              <a:rPr dirty="0" spc="-295"/>
              <a:t> </a:t>
            </a:r>
            <a:r>
              <a:rPr dirty="0"/>
              <a:t>o</a:t>
            </a:r>
            <a:r>
              <a:rPr dirty="0" spc="-290"/>
              <a:t> </a:t>
            </a:r>
            <a:r>
              <a:rPr dirty="0" spc="105"/>
              <a:t>mp</a:t>
            </a:r>
            <a:r>
              <a:rPr dirty="0" spc="-295"/>
              <a:t> </a:t>
            </a:r>
            <a:r>
              <a:rPr dirty="0" spc="105"/>
              <a:t>ro</a:t>
            </a:r>
            <a:r>
              <a:rPr dirty="0" spc="-300"/>
              <a:t> </a:t>
            </a:r>
            <a:r>
              <a:rPr dirty="0" spc="140"/>
              <a:t>mis</a:t>
            </a:r>
            <a:r>
              <a:rPr dirty="0" spc="-295"/>
              <a:t> </a:t>
            </a:r>
            <a:r>
              <a:rPr dirty="0"/>
              <a:t>o</a:t>
            </a:r>
            <a:r>
              <a:rPr dirty="0" spc="105"/>
              <a:t> </a:t>
            </a:r>
            <a:r>
              <a:rPr dirty="0" spc="175"/>
              <a:t>más</a:t>
            </a:r>
            <a:r>
              <a:rPr dirty="0" spc="165"/>
              <a:t> </a:t>
            </a:r>
            <a:r>
              <a:rPr dirty="0" spc="85"/>
              <a:t>pr</a:t>
            </a:r>
            <a:r>
              <a:rPr dirty="0" spc="-315"/>
              <a:t> </a:t>
            </a:r>
            <a:r>
              <a:rPr dirty="0" spc="95"/>
              <a:t>of</a:t>
            </a:r>
            <a:r>
              <a:rPr dirty="0" spc="-315"/>
              <a:t> </a:t>
            </a:r>
            <a:r>
              <a:rPr dirty="0"/>
              <a:t>u</a:t>
            </a:r>
            <a:r>
              <a:rPr dirty="0" spc="-315"/>
              <a:t> </a:t>
            </a:r>
            <a:r>
              <a:rPr dirty="0"/>
              <a:t>n</a:t>
            </a:r>
            <a:r>
              <a:rPr dirty="0" spc="-325"/>
              <a:t> </a:t>
            </a:r>
            <a:r>
              <a:rPr dirty="0"/>
              <a:t>d</a:t>
            </a:r>
            <a:r>
              <a:rPr dirty="0" spc="-320"/>
              <a:t> </a:t>
            </a:r>
            <a:r>
              <a:rPr dirty="0" spc="-50"/>
              <a:t>o</a:t>
            </a:r>
          </a:p>
          <a:p>
            <a:pPr marL="12700" marR="227965">
              <a:lnSpc>
                <a:spcPct val="130000"/>
              </a:lnSpc>
              <a:spcBef>
                <a:spcPts val="370"/>
              </a:spcBef>
            </a:pPr>
            <a:r>
              <a:rPr dirty="0" sz="1250">
                <a:latin typeface="Calibri"/>
                <a:cs typeface="Calibri"/>
              </a:rPr>
              <a:t>Que cada</a:t>
            </a:r>
            <a:r>
              <a:rPr dirty="0" sz="1250" spc="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adicto,</a:t>
            </a:r>
            <a:r>
              <a:rPr dirty="0" sz="1250" spc="-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sin</a:t>
            </a:r>
            <a:r>
              <a:rPr dirty="0" sz="1250" spc="1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importar</a:t>
            </a:r>
            <a:r>
              <a:rPr dirty="0" sz="1250" spc="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su</a:t>
            </a:r>
            <a:r>
              <a:rPr dirty="0" sz="1250" spc="1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historia,</a:t>
            </a:r>
            <a:r>
              <a:rPr dirty="0" sz="1250">
                <a:latin typeface="Calibri"/>
                <a:cs typeface="Calibri"/>
              </a:rPr>
              <a:t> su origen</a:t>
            </a:r>
            <a:r>
              <a:rPr dirty="0" sz="1250" spc="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o</a:t>
            </a:r>
            <a:r>
              <a:rPr dirty="0" sz="1250" spc="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su</a:t>
            </a:r>
            <a:r>
              <a:rPr dirty="0" sz="1250" spc="1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circunstancia, tenga</a:t>
            </a:r>
            <a:r>
              <a:rPr dirty="0" sz="1250" spc="5">
                <a:latin typeface="Calibri"/>
                <a:cs typeface="Calibri"/>
              </a:rPr>
              <a:t> </a:t>
            </a:r>
            <a:r>
              <a:rPr dirty="0" sz="1250" spc="-25">
                <a:latin typeface="Calibri"/>
                <a:cs typeface="Calibri"/>
              </a:rPr>
              <a:t>la </a:t>
            </a:r>
            <a:r>
              <a:rPr dirty="0" sz="1250">
                <a:latin typeface="Calibri"/>
                <a:cs typeface="Calibri"/>
              </a:rPr>
              <a:t>oportunidad</a:t>
            </a:r>
            <a:r>
              <a:rPr dirty="0" sz="1250" spc="2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real</a:t>
            </a:r>
            <a:r>
              <a:rPr dirty="0" sz="1250" spc="-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de cambiar</a:t>
            </a:r>
            <a:r>
              <a:rPr dirty="0" sz="1250" spc="1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su</a:t>
            </a:r>
            <a:r>
              <a:rPr dirty="0" sz="1250" spc="5">
                <a:latin typeface="Calibri"/>
                <a:cs typeface="Calibri"/>
              </a:rPr>
              <a:t> </a:t>
            </a:r>
            <a:r>
              <a:rPr dirty="0" sz="1250" spc="-20">
                <a:latin typeface="Calibri"/>
                <a:cs typeface="Calibri"/>
              </a:rPr>
              <a:t>vida.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6249" cy="647090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372600" y="5826251"/>
            <a:ext cx="1962150" cy="519430"/>
            <a:chOff x="9372600" y="5826251"/>
            <a:chExt cx="1962150" cy="519430"/>
          </a:xfrm>
        </p:grpSpPr>
        <p:pic>
          <p:nvPicPr>
            <p:cNvPr id="11" name="object 11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9864" y="5926073"/>
              <a:ext cx="1754885" cy="4190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372600" y="5826251"/>
              <a:ext cx="1962150" cy="519430"/>
            </a:xfrm>
            <a:custGeom>
              <a:avLst/>
              <a:gdLst/>
              <a:ahLst/>
              <a:cxnLst/>
              <a:rect l="l" t="t" r="r" b="b"/>
              <a:pathLst>
                <a:path w="1962150" h="519429">
                  <a:moveTo>
                    <a:pt x="1962150" y="0"/>
                  </a:moveTo>
                  <a:lnTo>
                    <a:pt x="0" y="0"/>
                  </a:lnTo>
                  <a:lnTo>
                    <a:pt x="0" y="518921"/>
                  </a:lnTo>
                  <a:lnTo>
                    <a:pt x="1962150" y="518921"/>
                  </a:lnTo>
                  <a:lnTo>
                    <a:pt x="1962150" y="0"/>
                  </a:lnTo>
                  <a:close/>
                </a:path>
              </a:pathLst>
            </a:custGeom>
            <a:solidFill>
              <a:srgbClr val="10283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319" y="-12700"/>
            <a:ext cx="11455400" cy="6470650"/>
            <a:chOff x="-12319" y="-12700"/>
            <a:chExt cx="11455400" cy="6470650"/>
          </a:xfrm>
        </p:grpSpPr>
        <p:sp>
          <p:nvSpPr>
            <p:cNvPr id="3" name="object 3"/>
            <p:cNvSpPr/>
            <p:nvPr/>
          </p:nvSpPr>
          <p:spPr>
            <a:xfrm>
              <a:off x="0" y="2397632"/>
              <a:ext cx="11430000" cy="4060825"/>
            </a:xfrm>
            <a:custGeom>
              <a:avLst/>
              <a:gdLst/>
              <a:ahLst/>
              <a:cxnLst/>
              <a:rect l="l" t="t" r="r" b="b"/>
              <a:pathLst>
                <a:path w="11430000" h="4060825">
                  <a:moveTo>
                    <a:pt x="0" y="4060317"/>
                  </a:moveTo>
                  <a:lnTo>
                    <a:pt x="11430000" y="4060317"/>
                  </a:lnTo>
                  <a:lnTo>
                    <a:pt x="11430000" y="0"/>
                  </a:lnTo>
                  <a:lnTo>
                    <a:pt x="0" y="0"/>
                  </a:lnTo>
                  <a:lnTo>
                    <a:pt x="0" y="4060317"/>
                  </a:lnTo>
                  <a:close/>
                </a:path>
              </a:pathLst>
            </a:custGeom>
            <a:solidFill>
              <a:srgbClr val="102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80" y="12"/>
              <a:ext cx="11430000" cy="2397760"/>
            </a:xfrm>
            <a:custGeom>
              <a:avLst/>
              <a:gdLst/>
              <a:ahLst/>
              <a:cxnLst/>
              <a:rect l="l" t="t" r="r" b="b"/>
              <a:pathLst>
                <a:path w="11430000" h="2397760">
                  <a:moveTo>
                    <a:pt x="11429619" y="0"/>
                  </a:moveTo>
                  <a:lnTo>
                    <a:pt x="0" y="0"/>
                  </a:lnTo>
                  <a:lnTo>
                    <a:pt x="0" y="2397620"/>
                  </a:lnTo>
                  <a:lnTo>
                    <a:pt x="11429619" y="2397620"/>
                  </a:lnTo>
                  <a:lnTo>
                    <a:pt x="114296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80" y="0"/>
              <a:ext cx="11430000" cy="2397760"/>
            </a:xfrm>
            <a:custGeom>
              <a:avLst/>
              <a:gdLst/>
              <a:ahLst/>
              <a:cxnLst/>
              <a:rect l="l" t="t" r="r" b="b"/>
              <a:pathLst>
                <a:path w="11430000" h="2397760">
                  <a:moveTo>
                    <a:pt x="11429619" y="2397632"/>
                  </a:moveTo>
                  <a:lnTo>
                    <a:pt x="0" y="2397632"/>
                  </a:lnTo>
                  <a:lnTo>
                    <a:pt x="0" y="0"/>
                  </a:lnTo>
                </a:path>
              </a:pathLst>
            </a:custGeom>
            <a:ln w="25146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625133" y="2412395"/>
            <a:ext cx="7835900" cy="6426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50"/>
              <a:t>S</a:t>
            </a:r>
            <a:r>
              <a:rPr dirty="0" sz="4050" spc="-869"/>
              <a:t> </a:t>
            </a:r>
            <a:r>
              <a:rPr dirty="0" sz="4050" spc="-20"/>
              <a:t>i</a:t>
            </a:r>
            <a:r>
              <a:rPr dirty="0" sz="4050" spc="-875"/>
              <a:t> </a:t>
            </a:r>
            <a:r>
              <a:rPr dirty="0" sz="4050" spc="-35"/>
              <a:t>g</a:t>
            </a:r>
            <a:r>
              <a:rPr dirty="0" sz="4050" spc="-865"/>
              <a:t> </a:t>
            </a:r>
            <a:r>
              <a:rPr dirty="0" sz="4050" spc="-30"/>
              <a:t>a</a:t>
            </a:r>
            <a:r>
              <a:rPr dirty="0" sz="4050" spc="-869"/>
              <a:t> </a:t>
            </a:r>
            <a:r>
              <a:rPr dirty="0" sz="4050"/>
              <a:t>m</a:t>
            </a:r>
            <a:r>
              <a:rPr dirty="0" sz="4050" spc="-860"/>
              <a:t> </a:t>
            </a:r>
            <a:r>
              <a:rPr dirty="0" sz="4050" spc="-30"/>
              <a:t>o</a:t>
            </a:r>
            <a:r>
              <a:rPr dirty="0" sz="4050" spc="-865"/>
              <a:t> </a:t>
            </a:r>
            <a:r>
              <a:rPr dirty="0" sz="4050"/>
              <a:t>s</a:t>
            </a:r>
            <a:r>
              <a:rPr dirty="0" sz="4050" spc="254"/>
              <a:t> </a:t>
            </a:r>
            <a:r>
              <a:rPr dirty="0" sz="4050" spc="405"/>
              <a:t>corriendo</a:t>
            </a:r>
            <a:r>
              <a:rPr dirty="0" sz="4050" spc="170"/>
              <a:t> </a:t>
            </a:r>
            <a:r>
              <a:rPr dirty="0" sz="4050" spc="290"/>
              <a:t>juntos</a:t>
            </a:r>
            <a:endParaRPr sz="4050"/>
          </a:p>
        </p:txBody>
      </p:sp>
      <p:sp>
        <p:nvSpPr>
          <p:cNvPr id="7" name="object 7"/>
          <p:cNvSpPr txBox="1"/>
          <p:nvPr/>
        </p:nvSpPr>
        <p:spPr>
          <a:xfrm>
            <a:off x="624371" y="3224599"/>
            <a:ext cx="9864725" cy="541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 marR="5080" indent="-1270">
              <a:lnSpc>
                <a:spcPct val="135200"/>
              </a:lnSpc>
              <a:spcBef>
                <a:spcPts val="10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Como</a:t>
            </a:r>
            <a:r>
              <a:rPr dirty="0" sz="1250" spc="9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Forrest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Gump,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que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siguió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adelante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fe,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constancia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9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corazón,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r>
              <a:rPr dirty="0" sz="1250" spc="4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continúa</a:t>
            </a:r>
            <a:r>
              <a:rPr dirty="0" sz="1250" spc="5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su</a:t>
            </a:r>
            <a:r>
              <a:rPr dirty="0" sz="1250" spc="4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camino</a:t>
            </a:r>
            <a:r>
              <a:rPr dirty="0" sz="1250" spc="4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sin</a:t>
            </a:r>
            <a:r>
              <a:rPr dirty="0" sz="1250" spc="4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detenerse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.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Las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Relaciones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Públicas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son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nuestra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carrera</a:t>
            </a:r>
            <a:r>
              <a:rPr dirty="0" sz="1250" spc="-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colectiva:</a:t>
            </a:r>
            <a:r>
              <a:rPr dirty="0" sz="1250" spc="-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abrir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caminos,</a:t>
            </a:r>
            <a:r>
              <a:rPr dirty="0" sz="1250" spc="-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derribar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 prejuicios y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multiplicar</a:t>
            </a:r>
            <a:r>
              <a:rPr dirty="0" sz="1250" spc="-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las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oportunidades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recuperación para todos</a:t>
            </a:r>
            <a:r>
              <a:rPr dirty="0" sz="1250" spc="-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los</a:t>
            </a:r>
            <a:r>
              <a:rPr dirty="0" sz="1250" spc="-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que aún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no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han</a:t>
            </a:r>
            <a:r>
              <a:rPr dirty="0" sz="1250" spc="-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encontrado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-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salida.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8555" y="4010412"/>
            <a:ext cx="10153650" cy="1152525"/>
          </a:xfrm>
          <a:custGeom>
            <a:avLst/>
            <a:gdLst/>
            <a:ahLst/>
            <a:cxnLst/>
            <a:rect l="l" t="t" r="r" b="b"/>
            <a:pathLst>
              <a:path w="10153650" h="1152525">
                <a:moveTo>
                  <a:pt x="10136365" y="0"/>
                </a:moveTo>
                <a:lnTo>
                  <a:pt x="17272" y="0"/>
                </a:lnTo>
                <a:lnTo>
                  <a:pt x="0" y="17272"/>
                </a:lnTo>
                <a:lnTo>
                  <a:pt x="0" y="1134859"/>
                </a:lnTo>
                <a:lnTo>
                  <a:pt x="17272" y="1152144"/>
                </a:lnTo>
                <a:lnTo>
                  <a:pt x="10136365" y="1152144"/>
                </a:lnTo>
                <a:lnTo>
                  <a:pt x="10153650" y="1134859"/>
                </a:lnTo>
                <a:lnTo>
                  <a:pt x="10153650" y="17272"/>
                </a:lnTo>
                <a:lnTo>
                  <a:pt x="10153142" y="14732"/>
                </a:lnTo>
                <a:lnTo>
                  <a:pt x="10136365" y="0"/>
                </a:lnTo>
                <a:close/>
              </a:path>
            </a:pathLst>
          </a:custGeom>
          <a:solidFill>
            <a:srgbClr val="2E46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84528" y="4014929"/>
            <a:ext cx="2959100" cy="936625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1450" spc="55">
                <a:solidFill>
                  <a:srgbClr val="C9D5DE"/>
                </a:solidFill>
                <a:latin typeface="Verdana"/>
                <a:cs typeface="Verdana"/>
              </a:rPr>
              <a:t>Fe</a:t>
            </a:r>
            <a:endParaRPr sz="1450">
              <a:latin typeface="Verdana"/>
              <a:cs typeface="Verdana"/>
            </a:endParaRPr>
          </a:p>
          <a:p>
            <a:pPr marL="12700" marR="5080">
              <a:lnSpc>
                <a:spcPct val="135200"/>
              </a:lnSpc>
              <a:spcBef>
                <a:spcPts val="35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Creemos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que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recuperación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posible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0">
                <a:solidFill>
                  <a:srgbClr val="C9D5DE"/>
                </a:solidFill>
                <a:latin typeface="Calibri"/>
                <a:cs typeface="Calibri"/>
              </a:rPr>
              <a:t>para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cada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adicto.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019548" y="4010405"/>
            <a:ext cx="3390900" cy="1152525"/>
            <a:chOff x="4019548" y="4010405"/>
            <a:chExt cx="3390900" cy="1152525"/>
          </a:xfrm>
        </p:grpSpPr>
        <p:sp>
          <p:nvSpPr>
            <p:cNvPr id="11" name="object 11"/>
            <p:cNvSpPr/>
            <p:nvPr/>
          </p:nvSpPr>
          <p:spPr>
            <a:xfrm>
              <a:off x="4019550" y="4010405"/>
              <a:ext cx="3390900" cy="1152525"/>
            </a:xfrm>
            <a:custGeom>
              <a:avLst/>
              <a:gdLst/>
              <a:ahLst/>
              <a:cxnLst/>
              <a:rect l="l" t="t" r="r" b="b"/>
              <a:pathLst>
                <a:path w="3390900" h="1152525">
                  <a:moveTo>
                    <a:pt x="3390900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3390900" y="1152144"/>
                  </a:lnTo>
                  <a:lnTo>
                    <a:pt x="3390900" y="0"/>
                  </a:lnTo>
                  <a:close/>
                </a:path>
              </a:pathLst>
            </a:custGeom>
            <a:solidFill>
              <a:srgbClr val="2E46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019548" y="4010405"/>
              <a:ext cx="19050" cy="1152525"/>
            </a:xfrm>
            <a:custGeom>
              <a:avLst/>
              <a:gdLst/>
              <a:ahLst/>
              <a:cxnLst/>
              <a:rect l="l" t="t" r="r" b="b"/>
              <a:pathLst>
                <a:path w="19050" h="1152525">
                  <a:moveTo>
                    <a:pt x="12153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1145247"/>
                  </a:lnTo>
                  <a:lnTo>
                    <a:pt x="927" y="1147495"/>
                  </a:lnTo>
                  <a:lnTo>
                    <a:pt x="4648" y="1151216"/>
                  </a:lnTo>
                  <a:lnTo>
                    <a:pt x="6896" y="1152144"/>
                  </a:lnTo>
                  <a:lnTo>
                    <a:pt x="12153" y="1152144"/>
                  </a:lnTo>
                  <a:lnTo>
                    <a:pt x="14401" y="1151216"/>
                  </a:lnTo>
                  <a:lnTo>
                    <a:pt x="18122" y="1147495"/>
                  </a:lnTo>
                  <a:lnTo>
                    <a:pt x="19049" y="1145247"/>
                  </a:lnTo>
                  <a:lnTo>
                    <a:pt x="19049" y="6896"/>
                  </a:lnTo>
                  <a:lnTo>
                    <a:pt x="18122" y="4648"/>
                  </a:lnTo>
                  <a:lnTo>
                    <a:pt x="14401" y="927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485F6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038598" y="4014929"/>
            <a:ext cx="3371850" cy="936625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143510">
              <a:lnSpc>
                <a:spcPct val="100000"/>
              </a:lnSpc>
              <a:spcBef>
                <a:spcPts val="1125"/>
              </a:spcBef>
            </a:pP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C</a:t>
            </a:r>
            <a:r>
              <a:rPr dirty="0" sz="1450" spc="-30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o</a:t>
            </a:r>
            <a:r>
              <a:rPr dirty="0" sz="1450" spc="-30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n</a:t>
            </a:r>
            <a:r>
              <a:rPr dirty="0" sz="1450" spc="-30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s</a:t>
            </a:r>
            <a:r>
              <a:rPr dirty="0" sz="1450" spc="-30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135">
                <a:solidFill>
                  <a:srgbClr val="C9D5DE"/>
                </a:solidFill>
                <a:latin typeface="Verdana"/>
                <a:cs typeface="Verdana"/>
              </a:rPr>
              <a:t>tan</a:t>
            </a:r>
            <a:r>
              <a:rPr dirty="0" sz="1450" spc="-30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c</a:t>
            </a:r>
            <a:r>
              <a:rPr dirty="0" sz="1450" spc="-30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70">
                <a:solidFill>
                  <a:srgbClr val="C9D5DE"/>
                </a:solidFill>
                <a:latin typeface="Verdana"/>
                <a:cs typeface="Verdana"/>
              </a:rPr>
              <a:t>ia </a:t>
            </a:r>
            <a:endParaRPr sz="1450">
              <a:latin typeface="Verdana"/>
              <a:cs typeface="Verdana"/>
            </a:endParaRPr>
          </a:p>
          <a:p>
            <a:pPr marL="143510" marR="382905" indent="-635">
              <a:lnSpc>
                <a:spcPct val="135200"/>
              </a:lnSpc>
              <a:spcBef>
                <a:spcPts val="35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Seguimos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llevando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mensaje</a:t>
            </a:r>
            <a:r>
              <a:rPr dirty="0" sz="1250" spc="7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cada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día,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sin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rendirse.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410447" y="4010405"/>
            <a:ext cx="3382010" cy="1152525"/>
            <a:chOff x="7410447" y="4010405"/>
            <a:chExt cx="3382010" cy="1152525"/>
          </a:xfrm>
        </p:grpSpPr>
        <p:sp>
          <p:nvSpPr>
            <p:cNvPr id="15" name="object 15"/>
            <p:cNvSpPr/>
            <p:nvPr/>
          </p:nvSpPr>
          <p:spPr>
            <a:xfrm>
              <a:off x="7410447" y="4010405"/>
              <a:ext cx="3382010" cy="1152525"/>
            </a:xfrm>
            <a:custGeom>
              <a:avLst/>
              <a:gdLst/>
              <a:ahLst/>
              <a:cxnLst/>
              <a:rect l="l" t="t" r="r" b="b"/>
              <a:pathLst>
                <a:path w="3382009" h="1152525">
                  <a:moveTo>
                    <a:pt x="3364471" y="0"/>
                  </a:moveTo>
                  <a:lnTo>
                    <a:pt x="0" y="0"/>
                  </a:lnTo>
                  <a:lnTo>
                    <a:pt x="0" y="1152144"/>
                  </a:lnTo>
                  <a:lnTo>
                    <a:pt x="3364471" y="1152144"/>
                  </a:lnTo>
                  <a:lnTo>
                    <a:pt x="3367011" y="1151636"/>
                  </a:lnTo>
                  <a:lnTo>
                    <a:pt x="3381755" y="1134859"/>
                  </a:lnTo>
                  <a:lnTo>
                    <a:pt x="3381755" y="17272"/>
                  </a:lnTo>
                  <a:lnTo>
                    <a:pt x="3364471" y="0"/>
                  </a:lnTo>
                  <a:close/>
                </a:path>
              </a:pathLst>
            </a:custGeom>
            <a:solidFill>
              <a:srgbClr val="2E46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410448" y="4010405"/>
              <a:ext cx="19050" cy="1152525"/>
            </a:xfrm>
            <a:custGeom>
              <a:avLst/>
              <a:gdLst/>
              <a:ahLst/>
              <a:cxnLst/>
              <a:rect l="l" t="t" r="r" b="b"/>
              <a:pathLst>
                <a:path w="19050" h="1152525">
                  <a:moveTo>
                    <a:pt x="12153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1145247"/>
                  </a:lnTo>
                  <a:lnTo>
                    <a:pt x="927" y="1147495"/>
                  </a:lnTo>
                  <a:lnTo>
                    <a:pt x="4648" y="1151216"/>
                  </a:lnTo>
                  <a:lnTo>
                    <a:pt x="6896" y="1152144"/>
                  </a:lnTo>
                  <a:lnTo>
                    <a:pt x="12153" y="1152144"/>
                  </a:lnTo>
                  <a:lnTo>
                    <a:pt x="14401" y="1151216"/>
                  </a:lnTo>
                  <a:lnTo>
                    <a:pt x="18122" y="1147495"/>
                  </a:lnTo>
                  <a:lnTo>
                    <a:pt x="19049" y="1145247"/>
                  </a:lnTo>
                  <a:lnTo>
                    <a:pt x="19049" y="6896"/>
                  </a:lnTo>
                  <a:lnTo>
                    <a:pt x="18122" y="4648"/>
                  </a:lnTo>
                  <a:lnTo>
                    <a:pt x="14401" y="927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485F6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554415" y="4014929"/>
            <a:ext cx="2488565" cy="936625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1450" spc="135">
                <a:solidFill>
                  <a:srgbClr val="C9D5DE"/>
                </a:solidFill>
                <a:latin typeface="Verdana"/>
                <a:cs typeface="Verdana"/>
              </a:rPr>
              <a:t>Cor</a:t>
            </a:r>
            <a:r>
              <a:rPr dirty="0" sz="1450" spc="-31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C9D5DE"/>
                </a:solidFill>
                <a:latin typeface="Verdana"/>
                <a:cs typeface="Verdana"/>
              </a:rPr>
              <a:t>a</a:t>
            </a:r>
            <a:r>
              <a:rPr dirty="0" sz="1450" spc="-31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z</a:t>
            </a:r>
            <a:r>
              <a:rPr dirty="0" sz="1450" spc="-30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75">
                <a:solidFill>
                  <a:srgbClr val="C9D5DE"/>
                </a:solidFill>
                <a:latin typeface="Verdana"/>
                <a:cs typeface="Verdana"/>
              </a:rPr>
              <a:t>ón </a:t>
            </a:r>
            <a:endParaRPr sz="1450">
              <a:latin typeface="Verdana"/>
              <a:cs typeface="Verdana"/>
            </a:endParaRPr>
          </a:p>
          <a:p>
            <a:pPr marL="12700" marR="5080" indent="-635">
              <a:lnSpc>
                <a:spcPct val="135200"/>
              </a:lnSpc>
              <a:spcBef>
                <a:spcPts val="35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Cada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acción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</a:t>
            </a:r>
            <a:r>
              <a:rPr dirty="0" sz="1250" spc="114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nace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del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amor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10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la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compasión</a:t>
            </a:r>
            <a:r>
              <a:rPr dirty="0" sz="1250" spc="1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genuina.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38554" y="5343144"/>
            <a:ext cx="10153650" cy="676910"/>
            <a:chOff x="638554" y="5343144"/>
            <a:chExt cx="10153650" cy="676910"/>
          </a:xfrm>
        </p:grpSpPr>
        <p:sp>
          <p:nvSpPr>
            <p:cNvPr id="19" name="object 19"/>
            <p:cNvSpPr/>
            <p:nvPr/>
          </p:nvSpPr>
          <p:spPr>
            <a:xfrm>
              <a:off x="638554" y="5343144"/>
              <a:ext cx="10153650" cy="676910"/>
            </a:xfrm>
            <a:custGeom>
              <a:avLst/>
              <a:gdLst/>
              <a:ahLst/>
              <a:cxnLst/>
              <a:rect l="l" t="t" r="r" b="b"/>
              <a:pathLst>
                <a:path w="10153650" h="676910">
                  <a:moveTo>
                    <a:pt x="10136365" y="0"/>
                  </a:moveTo>
                  <a:lnTo>
                    <a:pt x="17284" y="0"/>
                  </a:lnTo>
                  <a:lnTo>
                    <a:pt x="14744" y="508"/>
                  </a:lnTo>
                  <a:lnTo>
                    <a:pt x="0" y="17297"/>
                  </a:lnTo>
                  <a:lnTo>
                    <a:pt x="0" y="659371"/>
                  </a:lnTo>
                  <a:lnTo>
                    <a:pt x="17284" y="676656"/>
                  </a:lnTo>
                  <a:lnTo>
                    <a:pt x="10136365" y="676656"/>
                  </a:lnTo>
                  <a:lnTo>
                    <a:pt x="10153650" y="659371"/>
                  </a:lnTo>
                  <a:lnTo>
                    <a:pt x="10153650" y="17297"/>
                  </a:lnTo>
                  <a:lnTo>
                    <a:pt x="10138905" y="508"/>
                  </a:lnTo>
                  <a:lnTo>
                    <a:pt x="10136365" y="0"/>
                  </a:lnTo>
                  <a:close/>
                </a:path>
              </a:pathLst>
            </a:custGeom>
            <a:solidFill>
              <a:srgbClr val="0447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817" y="5591556"/>
              <a:ext cx="139445" cy="13944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143054" y="5543203"/>
            <a:ext cx="5492115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b="1">
                <a:solidFill>
                  <a:srgbClr val="FFFFFF"/>
                </a:solidFill>
                <a:latin typeface="Calibri"/>
                <a:cs typeface="Calibri"/>
              </a:rPr>
              <a:t>"La</a:t>
            </a:r>
            <a:r>
              <a:rPr dirty="0" sz="12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r>
              <a:rPr dirty="0" sz="12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FFFFFF"/>
                </a:solidFill>
                <a:latin typeface="Calibri"/>
                <a:cs typeface="Calibri"/>
              </a:rPr>
              <a:t>continúa,</a:t>
            </a:r>
            <a:r>
              <a:rPr dirty="0" sz="125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25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25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FFFFFF"/>
                </a:solidFill>
                <a:latin typeface="Calibri"/>
                <a:cs typeface="Calibri"/>
              </a:rPr>
              <a:t>esperanza</a:t>
            </a:r>
            <a:r>
              <a:rPr dirty="0" sz="125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25" b="1">
                <a:solidFill>
                  <a:srgbClr val="FFFFFF"/>
                </a:solidFill>
                <a:latin typeface="Calibri"/>
                <a:cs typeface="Calibri"/>
              </a:rPr>
              <a:t>también." 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25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¡Gracias</a:t>
            </a:r>
            <a:r>
              <a:rPr dirty="0" sz="12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ser parte de</a:t>
            </a:r>
            <a:r>
              <a:rPr dirty="0" sz="12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dirty="0" sz="12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FFFFFF"/>
                </a:solidFill>
                <a:latin typeface="Calibri"/>
                <a:cs typeface="Calibri"/>
              </a:rPr>
              <a:t>misión!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22" name="object 22" descr="https://www.narcoticosanonimos.es/wp-content/uploads/2022/07/logoweb-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1566" y="78485"/>
            <a:ext cx="7639049" cy="23431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61297" y="316229"/>
            <a:ext cx="2569210" cy="6029325"/>
            <a:chOff x="8861297" y="316229"/>
            <a:chExt cx="2569210" cy="6029325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9863" y="5926073"/>
              <a:ext cx="1754885" cy="4190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372599" y="5826251"/>
              <a:ext cx="1962150" cy="519430"/>
            </a:xfrm>
            <a:custGeom>
              <a:avLst/>
              <a:gdLst/>
              <a:ahLst/>
              <a:cxnLst/>
              <a:rect l="l" t="t" r="r" b="b"/>
              <a:pathLst>
                <a:path w="1962150" h="519429">
                  <a:moveTo>
                    <a:pt x="1962150" y="0"/>
                  </a:moveTo>
                  <a:lnTo>
                    <a:pt x="0" y="0"/>
                  </a:lnTo>
                  <a:lnTo>
                    <a:pt x="0" y="518921"/>
                  </a:lnTo>
                  <a:lnTo>
                    <a:pt x="1962150" y="518921"/>
                  </a:lnTo>
                  <a:lnTo>
                    <a:pt x="1962150" y="0"/>
                  </a:lnTo>
                  <a:close/>
                </a:path>
              </a:pathLst>
            </a:custGeom>
            <a:solidFill>
              <a:srgbClr val="10283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1297" y="316229"/>
              <a:ext cx="2568702" cy="5559551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5407118" y="625609"/>
            <a:ext cx="3229610" cy="4756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Defición</a:t>
            </a:r>
            <a:r>
              <a:rPr dirty="0" spc="-55"/>
              <a:t> </a:t>
            </a:r>
            <a:r>
              <a:rPr dirty="0"/>
              <a:t>de</a:t>
            </a:r>
            <a:r>
              <a:rPr dirty="0" spc="-60"/>
              <a:t> </a:t>
            </a:r>
            <a:r>
              <a:rPr dirty="0" spc="-20"/>
              <a:t>RRPP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8551" y="1526293"/>
            <a:ext cx="3260725" cy="3987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89535" marR="5080" indent="17907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Relaciones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Públicas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Narcóticos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Anónimos,</a:t>
            </a:r>
            <a:endParaRPr sz="2000">
              <a:latin typeface="Verdana"/>
              <a:cs typeface="Verdana"/>
            </a:endParaRPr>
          </a:p>
          <a:p>
            <a:pPr algn="r" marL="12700" marR="5715" indent="1042669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son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los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esfuerzos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organizados</a:t>
            </a:r>
            <a:r>
              <a:rPr dirty="0" sz="20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planificados,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ofrecer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público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información</a:t>
            </a:r>
            <a:endParaRPr sz="2000">
              <a:latin typeface="Verdana"/>
              <a:cs typeface="Verdana"/>
            </a:endParaRPr>
          </a:p>
          <a:p>
            <a:pPr algn="r" marL="67945" marR="5715" indent="1239520">
              <a:lnSpc>
                <a:spcPts val="2400"/>
              </a:lnSpc>
              <a:spcBef>
                <a:spcPts val="8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clara,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precisa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coherente</a:t>
            </a:r>
            <a:r>
              <a:rPr dirty="0" sz="20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sobre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es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NA</a:t>
            </a:r>
            <a:r>
              <a:rPr dirty="0" sz="20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como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encontrar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nuestras</a:t>
            </a:r>
            <a:r>
              <a:rPr dirty="0" sz="20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reuniones,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manteniendo</a:t>
            </a:r>
            <a:r>
              <a:rPr dirty="0" sz="20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siempre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nuestras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Tradiciones</a:t>
            </a:r>
            <a:r>
              <a:rPr dirty="0" sz="200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el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anonimato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personal.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12"/>
            <a:ext cx="4712969" cy="6426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0434" rIns="0" bIns="0" rtlCol="0" vert="horz">
            <a:spAutoFit/>
          </a:bodyPr>
          <a:lstStyle/>
          <a:p>
            <a:pPr marL="4537710">
              <a:lnSpc>
                <a:spcPct val="100000"/>
              </a:lnSpc>
              <a:spcBef>
                <a:spcPts val="100"/>
              </a:spcBef>
            </a:pPr>
            <a:r>
              <a:rPr dirty="0" sz="2350" spc="155"/>
              <a:t>"La</a:t>
            </a:r>
            <a:r>
              <a:rPr dirty="0" sz="2350" spc="-30"/>
              <a:t> </a:t>
            </a:r>
            <a:r>
              <a:rPr dirty="0" sz="2350" spc="190"/>
              <a:t>vida</a:t>
            </a:r>
            <a:r>
              <a:rPr dirty="0" sz="2350" spc="80"/>
              <a:t> </a:t>
            </a:r>
            <a:r>
              <a:rPr dirty="0" sz="2350"/>
              <a:t>e</a:t>
            </a:r>
            <a:r>
              <a:rPr dirty="0" sz="2350" spc="-484"/>
              <a:t> </a:t>
            </a:r>
            <a:r>
              <a:rPr dirty="0" sz="2350"/>
              <a:t>s</a:t>
            </a:r>
            <a:r>
              <a:rPr dirty="0" sz="2350" spc="140"/>
              <a:t> </a:t>
            </a:r>
            <a:r>
              <a:rPr dirty="0" sz="2350" spc="200"/>
              <a:t>co</a:t>
            </a:r>
            <a:r>
              <a:rPr dirty="0" sz="2350" spc="-420"/>
              <a:t> </a:t>
            </a:r>
            <a:r>
              <a:rPr dirty="0" sz="2350"/>
              <a:t>m</a:t>
            </a:r>
            <a:r>
              <a:rPr dirty="0" sz="2350" spc="-415"/>
              <a:t> </a:t>
            </a:r>
            <a:r>
              <a:rPr dirty="0" sz="2350"/>
              <a:t>o</a:t>
            </a:r>
            <a:r>
              <a:rPr dirty="0" sz="2350" spc="215"/>
              <a:t> </a:t>
            </a:r>
            <a:r>
              <a:rPr dirty="0" sz="2350" spc="200"/>
              <a:t>una</a:t>
            </a:r>
            <a:r>
              <a:rPr dirty="0" sz="2350" spc="100"/>
              <a:t> </a:t>
            </a:r>
            <a:r>
              <a:rPr dirty="0" sz="2350" spc="204"/>
              <a:t>caja</a:t>
            </a:r>
            <a:r>
              <a:rPr dirty="0" sz="2350" spc="105"/>
              <a:t> </a:t>
            </a:r>
            <a:r>
              <a:rPr dirty="0" sz="2350" spc="120"/>
              <a:t>de </a:t>
            </a:r>
            <a:endParaRPr sz="2350"/>
          </a:p>
          <a:p>
            <a:pPr marL="4537710" marR="168910">
              <a:lnSpc>
                <a:spcPct val="103800"/>
              </a:lnSpc>
              <a:spcBef>
                <a:spcPts val="5"/>
              </a:spcBef>
            </a:pPr>
            <a:r>
              <a:rPr dirty="0" sz="2350" spc="195"/>
              <a:t>cho</a:t>
            </a:r>
            <a:r>
              <a:rPr dirty="0" sz="2350" spc="-540"/>
              <a:t> </a:t>
            </a:r>
            <a:r>
              <a:rPr dirty="0" sz="2350" spc="145"/>
              <a:t>co</a:t>
            </a:r>
            <a:r>
              <a:rPr dirty="0" sz="2350" spc="-530"/>
              <a:t> </a:t>
            </a:r>
            <a:r>
              <a:rPr dirty="0" sz="2350" spc="140"/>
              <a:t>la</a:t>
            </a:r>
            <a:r>
              <a:rPr dirty="0" sz="2350" spc="-525"/>
              <a:t> </a:t>
            </a:r>
            <a:r>
              <a:rPr dirty="0" sz="2350"/>
              <a:t>t</a:t>
            </a:r>
            <a:r>
              <a:rPr dirty="0" sz="2350" spc="-530"/>
              <a:t> </a:t>
            </a:r>
            <a:r>
              <a:rPr dirty="0" sz="2350"/>
              <a:t>e</a:t>
            </a:r>
            <a:r>
              <a:rPr dirty="0" sz="2350" spc="-520"/>
              <a:t> </a:t>
            </a:r>
            <a:r>
              <a:rPr dirty="0" sz="2350" spc="130"/>
              <a:t>s&amp;</a:t>
            </a:r>
            <a:r>
              <a:rPr dirty="0" sz="2350" spc="45"/>
              <a:t> </a:t>
            </a:r>
            <a:r>
              <a:rPr dirty="0" sz="2350" spc="270"/>
              <a:t>nunca</a:t>
            </a:r>
            <a:r>
              <a:rPr dirty="0" sz="2350" spc="150"/>
              <a:t> </a:t>
            </a:r>
            <a:r>
              <a:rPr dirty="0" sz="2350" spc="185"/>
              <a:t>sa</a:t>
            </a:r>
            <a:r>
              <a:rPr dirty="0" sz="2350" spc="-455"/>
              <a:t> </a:t>
            </a:r>
            <a:r>
              <a:rPr dirty="0" sz="2350" spc="185"/>
              <a:t>be</a:t>
            </a:r>
            <a:r>
              <a:rPr dirty="0" sz="2350" spc="-445"/>
              <a:t> </a:t>
            </a:r>
            <a:r>
              <a:rPr dirty="0" sz="2350"/>
              <a:t>s</a:t>
            </a:r>
            <a:r>
              <a:rPr dirty="0" sz="2350" spc="175"/>
              <a:t> </a:t>
            </a:r>
            <a:r>
              <a:rPr dirty="0" sz="2350" spc="100"/>
              <a:t>lo </a:t>
            </a:r>
            <a:r>
              <a:rPr dirty="0" sz="2350" spc="195"/>
              <a:t>que</a:t>
            </a:r>
            <a:r>
              <a:rPr dirty="0" sz="2350" spc="45"/>
              <a:t> </a:t>
            </a:r>
            <a:r>
              <a:rPr dirty="0" sz="2350" spc="145"/>
              <a:t>te</a:t>
            </a:r>
            <a:r>
              <a:rPr dirty="0" sz="2350" spc="25"/>
              <a:t> </a:t>
            </a:r>
            <a:r>
              <a:rPr dirty="0" sz="2350" spc="160"/>
              <a:t>va</a:t>
            </a:r>
            <a:r>
              <a:rPr dirty="0" sz="2350" spc="120"/>
              <a:t> </a:t>
            </a:r>
            <a:r>
              <a:rPr dirty="0" sz="2350"/>
              <a:t>a</a:t>
            </a:r>
            <a:r>
              <a:rPr dirty="0" sz="2350" spc="195"/>
              <a:t> </a:t>
            </a:r>
            <a:r>
              <a:rPr dirty="0" sz="2350" spc="90"/>
              <a:t>tocar."</a:t>
            </a:r>
            <a:endParaRPr sz="2350"/>
          </a:p>
        </p:txBody>
      </p:sp>
      <p:sp>
        <p:nvSpPr>
          <p:cNvPr id="3" name="object 3"/>
          <p:cNvSpPr/>
          <p:nvPr/>
        </p:nvSpPr>
        <p:spPr>
          <a:xfrm>
            <a:off x="4924805" y="847343"/>
            <a:ext cx="19050" cy="1600200"/>
          </a:xfrm>
          <a:custGeom>
            <a:avLst/>
            <a:gdLst/>
            <a:ahLst/>
            <a:cxnLst/>
            <a:rect l="l" t="t" r="r" b="b"/>
            <a:pathLst>
              <a:path w="19050" h="1600200">
                <a:moveTo>
                  <a:pt x="19050" y="0"/>
                </a:moveTo>
                <a:lnTo>
                  <a:pt x="0" y="0"/>
                </a:lnTo>
                <a:lnTo>
                  <a:pt x="0" y="1600200"/>
                </a:lnTo>
                <a:lnTo>
                  <a:pt x="19050" y="1600200"/>
                </a:lnTo>
                <a:lnTo>
                  <a:pt x="19050" y="0"/>
                </a:lnTo>
                <a:close/>
              </a:path>
            </a:pathLst>
          </a:custGeom>
          <a:solidFill>
            <a:srgbClr val="0896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10504" y="2628899"/>
            <a:ext cx="3276600" cy="2962275"/>
          </a:xfrm>
          <a:custGeom>
            <a:avLst/>
            <a:gdLst/>
            <a:ahLst/>
            <a:cxnLst/>
            <a:rect l="l" t="t" r="r" b="b"/>
            <a:pathLst>
              <a:path w="3276600" h="2962275">
                <a:moveTo>
                  <a:pt x="3259315" y="0"/>
                </a:moveTo>
                <a:lnTo>
                  <a:pt x="17284" y="0"/>
                </a:lnTo>
                <a:lnTo>
                  <a:pt x="14744" y="508"/>
                </a:lnTo>
                <a:lnTo>
                  <a:pt x="0" y="17284"/>
                </a:lnTo>
                <a:lnTo>
                  <a:pt x="0" y="2944609"/>
                </a:lnTo>
                <a:lnTo>
                  <a:pt x="17284" y="2961894"/>
                </a:lnTo>
                <a:lnTo>
                  <a:pt x="3259315" y="2961894"/>
                </a:lnTo>
                <a:lnTo>
                  <a:pt x="3276600" y="2944609"/>
                </a:lnTo>
                <a:lnTo>
                  <a:pt x="3276600" y="17284"/>
                </a:lnTo>
                <a:lnTo>
                  <a:pt x="3261855" y="508"/>
                </a:lnTo>
                <a:lnTo>
                  <a:pt x="3259315" y="0"/>
                </a:lnTo>
                <a:close/>
              </a:path>
            </a:pathLst>
          </a:custGeom>
          <a:solidFill>
            <a:srgbClr val="0896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956035" y="2725821"/>
            <a:ext cx="2852420" cy="5022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dirty="0" sz="1450" spc="-10">
                <a:latin typeface="Verdana"/>
                <a:cs typeface="Verdana"/>
              </a:rPr>
              <a:t>L</a:t>
            </a:r>
            <a:r>
              <a:rPr dirty="0" sz="1450" spc="-254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a</a:t>
            </a:r>
            <a:r>
              <a:rPr dirty="0" sz="1450" spc="150">
                <a:latin typeface="Verdana"/>
                <a:cs typeface="Verdana"/>
              </a:rPr>
              <a:t> </a:t>
            </a:r>
            <a:r>
              <a:rPr dirty="0" sz="1450" spc="100">
                <a:latin typeface="Verdana"/>
                <a:cs typeface="Verdana"/>
              </a:rPr>
              <a:t>so</a:t>
            </a:r>
            <a:r>
              <a:rPr dirty="0" sz="1450" spc="-310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r</a:t>
            </a:r>
            <a:r>
              <a:rPr dirty="0" sz="1450" spc="-30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p</a:t>
            </a:r>
            <a:r>
              <a:rPr dirty="0" sz="1450" spc="-305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r</a:t>
            </a:r>
            <a:r>
              <a:rPr dirty="0" sz="1450" spc="-310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e</a:t>
            </a:r>
            <a:r>
              <a:rPr dirty="0" sz="1450" spc="-310">
                <a:latin typeface="Verdana"/>
                <a:cs typeface="Verdana"/>
              </a:rPr>
              <a:t> </a:t>
            </a:r>
            <a:r>
              <a:rPr dirty="0" sz="1450" spc="100">
                <a:latin typeface="Verdana"/>
                <a:cs typeface="Verdana"/>
              </a:rPr>
              <a:t>sa</a:t>
            </a:r>
            <a:r>
              <a:rPr dirty="0" sz="1450" spc="90">
                <a:latin typeface="Verdana"/>
                <a:cs typeface="Verdana"/>
              </a:rPr>
              <a:t> </a:t>
            </a:r>
            <a:r>
              <a:rPr dirty="0" sz="1450" spc="105">
                <a:latin typeface="Verdana"/>
                <a:cs typeface="Verdana"/>
              </a:rPr>
              <a:t>de</a:t>
            </a:r>
            <a:r>
              <a:rPr dirty="0" sz="1450" spc="85">
                <a:latin typeface="Verdana"/>
                <a:cs typeface="Verdana"/>
              </a:rPr>
              <a:t> </a:t>
            </a:r>
            <a:r>
              <a:rPr dirty="0" sz="1450" spc="130">
                <a:latin typeface="Verdana"/>
                <a:cs typeface="Verdana"/>
              </a:rPr>
              <a:t>una</a:t>
            </a:r>
            <a:r>
              <a:rPr dirty="0" sz="1450" spc="90">
                <a:latin typeface="Verdana"/>
                <a:cs typeface="Verdana"/>
              </a:rPr>
              <a:t> </a:t>
            </a:r>
            <a:r>
              <a:rPr dirty="0" sz="1450" spc="105">
                <a:latin typeface="Verdana"/>
                <a:cs typeface="Verdana"/>
              </a:rPr>
              <a:t>nueva </a:t>
            </a:r>
            <a:r>
              <a:rPr dirty="0" sz="1450" spc="85">
                <a:latin typeface="Verdana"/>
                <a:cs typeface="Verdana"/>
              </a:rPr>
              <a:t>vida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5401" y="3320195"/>
            <a:ext cx="2840990" cy="2073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5560">
              <a:lnSpc>
                <a:spcPct val="134000"/>
              </a:lnSpc>
              <a:spcBef>
                <a:spcPts val="100"/>
              </a:spcBef>
            </a:pPr>
            <a:r>
              <a:rPr dirty="0" sz="1250">
                <a:latin typeface="Calibri"/>
                <a:cs typeface="Calibri"/>
              </a:rPr>
              <a:t>Así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como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Forrest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descubre</a:t>
            </a:r>
            <a:r>
              <a:rPr dirty="0" sz="1250" spc="6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con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asombro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 spc="-50">
                <a:latin typeface="Calibri"/>
                <a:cs typeface="Calibri"/>
              </a:rPr>
              <a:t>y </a:t>
            </a:r>
            <a:r>
              <a:rPr dirty="0" sz="1250">
                <a:latin typeface="Calibri"/>
                <a:cs typeface="Calibri"/>
              </a:rPr>
              <a:t>alegría</a:t>
            </a:r>
            <a:r>
              <a:rPr dirty="0" sz="1250" spc="-2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lo</a:t>
            </a:r>
            <a:r>
              <a:rPr dirty="0" sz="1250" spc="-1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que</a:t>
            </a:r>
            <a:r>
              <a:rPr dirty="0" sz="1250" spc="-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le</a:t>
            </a:r>
            <a:r>
              <a:rPr dirty="0" sz="1250" spc="-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depara cada</a:t>
            </a:r>
            <a:r>
              <a:rPr dirty="0" sz="1250" spc="-10">
                <a:latin typeface="Calibri"/>
                <a:cs typeface="Calibri"/>
              </a:rPr>
              <a:t> chocolate, </a:t>
            </a:r>
            <a:r>
              <a:rPr dirty="0" sz="1250" b="1">
                <a:latin typeface="Calibri"/>
                <a:cs typeface="Calibri"/>
              </a:rPr>
              <a:t>Narcóticos</a:t>
            </a:r>
            <a:r>
              <a:rPr dirty="0" sz="1250" spc="60" b="1">
                <a:latin typeface="Calibri"/>
                <a:cs typeface="Calibri"/>
              </a:rPr>
              <a:t> </a:t>
            </a:r>
            <a:r>
              <a:rPr dirty="0" sz="1250" b="1">
                <a:latin typeface="Calibri"/>
                <a:cs typeface="Calibri"/>
              </a:rPr>
              <a:t>Anónimos</a:t>
            </a:r>
            <a:r>
              <a:rPr dirty="0" sz="1250" spc="60" b="1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ofrece</a:t>
            </a:r>
            <a:r>
              <a:rPr dirty="0" sz="1250" spc="4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cada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adicto </a:t>
            </a:r>
            <a:r>
              <a:rPr dirty="0" sz="1250">
                <a:latin typeface="Calibri"/>
                <a:cs typeface="Calibri"/>
              </a:rPr>
              <a:t>la</a:t>
            </a:r>
            <a:r>
              <a:rPr dirty="0" sz="1250" spc="-2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oportunidad</a:t>
            </a:r>
            <a:r>
              <a:rPr dirty="0" sz="1250" spc="1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de descubrir</a:t>
            </a:r>
            <a:r>
              <a:rPr dirty="0" sz="1250" spc="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una </a:t>
            </a:r>
            <a:r>
              <a:rPr dirty="0" sz="1250" spc="-20">
                <a:latin typeface="Calibri"/>
                <a:cs typeface="Calibri"/>
              </a:rPr>
              <a:t>vida </a:t>
            </a:r>
            <a:r>
              <a:rPr dirty="0" sz="1250">
                <a:latin typeface="Calibri"/>
                <a:cs typeface="Calibri"/>
              </a:rPr>
              <a:t>completamente</a:t>
            </a:r>
            <a:r>
              <a:rPr dirty="0" sz="1250" spc="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nueva,</a:t>
            </a:r>
            <a:r>
              <a:rPr dirty="0" sz="1250" spc="5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libre</a:t>
            </a:r>
            <a:r>
              <a:rPr dirty="0" sz="1250" spc="4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de</a:t>
            </a:r>
            <a:r>
              <a:rPr dirty="0" sz="1250" spc="5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drogas.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250">
                <a:latin typeface="Calibri"/>
                <a:cs typeface="Calibri"/>
              </a:rPr>
              <a:t>Cada</a:t>
            </a:r>
            <a:r>
              <a:rPr dirty="0" sz="1250" spc="1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persona</a:t>
            </a:r>
            <a:r>
              <a:rPr dirty="0" sz="1250" spc="3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que</a:t>
            </a:r>
            <a:r>
              <a:rPr dirty="0" sz="1250" spc="2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llega</a:t>
            </a:r>
            <a:r>
              <a:rPr dirty="0" sz="1250" spc="1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a</a:t>
            </a:r>
            <a:r>
              <a:rPr dirty="0" sz="1250" spc="1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NA</a:t>
            </a:r>
            <a:r>
              <a:rPr dirty="0" sz="1250" spc="6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trae</a:t>
            </a:r>
            <a:r>
              <a:rPr dirty="0" sz="1250" spc="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su</a:t>
            </a:r>
            <a:r>
              <a:rPr dirty="0" sz="1250" spc="2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propia</a:t>
            </a:r>
            <a:endParaRPr sz="1250">
              <a:latin typeface="Calibri"/>
              <a:cs typeface="Calibri"/>
            </a:endParaRPr>
          </a:p>
          <a:p>
            <a:pPr marL="12700" marR="498475">
              <a:lnSpc>
                <a:spcPct val="134800"/>
              </a:lnSpc>
              <a:spcBef>
                <a:spcPts val="5"/>
              </a:spcBef>
            </a:pPr>
            <a:r>
              <a:rPr dirty="0" sz="1250" spc="-10">
                <a:latin typeface="Calibri"/>
                <a:cs typeface="Calibri"/>
              </a:rPr>
              <a:t>historia,</a:t>
            </a:r>
            <a:r>
              <a:rPr dirty="0" sz="1250" spc="-30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su</a:t>
            </a:r>
            <a:r>
              <a:rPr dirty="0" sz="1250" spc="-2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propio</a:t>
            </a:r>
            <a:r>
              <a:rPr dirty="0" sz="1250" spc="-1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dolor,</a:t>
            </a:r>
            <a:r>
              <a:rPr dirty="0" sz="1250" spc="-2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y</a:t>
            </a:r>
            <a:r>
              <a:rPr dirty="0" sz="1250" spc="25">
                <a:latin typeface="Calibri"/>
                <a:cs typeface="Calibri"/>
              </a:rPr>
              <a:t> </a:t>
            </a:r>
            <a:r>
              <a:rPr dirty="0" sz="1250">
                <a:latin typeface="Calibri"/>
                <a:cs typeface="Calibri"/>
              </a:rPr>
              <a:t>su</a:t>
            </a:r>
            <a:r>
              <a:rPr dirty="0" sz="1250" spc="-3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propia </a:t>
            </a:r>
            <a:r>
              <a:rPr dirty="0" sz="1250">
                <a:latin typeface="Calibri"/>
                <a:cs typeface="Calibri"/>
              </a:rPr>
              <a:t>esperanza</a:t>
            </a:r>
            <a:r>
              <a:rPr dirty="0" sz="1250" spc="70">
                <a:latin typeface="Calibri"/>
                <a:cs typeface="Calibri"/>
              </a:rPr>
              <a:t> </a:t>
            </a:r>
            <a:r>
              <a:rPr dirty="0" sz="1250" spc="-10">
                <a:latin typeface="Calibri"/>
                <a:cs typeface="Calibri"/>
              </a:rPr>
              <a:t>escondida.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2415" y="2763773"/>
            <a:ext cx="1678939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130">
                <a:solidFill>
                  <a:srgbClr val="FFFFFF"/>
                </a:solidFill>
                <a:latin typeface="Verdana"/>
                <a:cs typeface="Verdana"/>
              </a:rPr>
              <a:t>Nue</a:t>
            </a:r>
            <a:r>
              <a:rPr dirty="0" sz="1450" spc="-3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0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dirty="0" sz="1450" spc="-3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1450" spc="-3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50" spc="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00">
                <a:solidFill>
                  <a:srgbClr val="FFFFFF"/>
                </a:solidFill>
                <a:latin typeface="Verdana"/>
                <a:cs typeface="Verdana"/>
              </a:rPr>
              <a:t>misión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62415" y="3094484"/>
            <a:ext cx="2361565" cy="2068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34000"/>
              </a:lnSpc>
              <a:spcBef>
                <a:spcPts val="10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mensaje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central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r>
              <a:rPr dirty="0" sz="1250" spc="9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simple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poderoso: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cualquier</a:t>
            </a:r>
            <a:r>
              <a:rPr dirty="0" sz="1250" spc="1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adicto</a:t>
            </a:r>
            <a:r>
              <a:rPr dirty="0" sz="1250" spc="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solidFill>
                  <a:srgbClr val="C9D5DE"/>
                </a:solidFill>
                <a:latin typeface="Calibri"/>
                <a:cs typeface="Calibri"/>
              </a:rPr>
              <a:t>puede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dejar las drogas y</a:t>
            </a:r>
            <a:r>
              <a:rPr dirty="0" sz="1250" spc="6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encontrar</a:t>
            </a:r>
            <a:r>
              <a:rPr dirty="0" sz="1250" spc="1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 b="1">
                <a:solidFill>
                  <a:srgbClr val="C9D5DE"/>
                </a:solidFill>
                <a:latin typeface="Calibri"/>
                <a:cs typeface="Calibri"/>
              </a:rPr>
              <a:t>un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nuevo</a:t>
            </a:r>
            <a:r>
              <a:rPr dirty="0" sz="1250" spc="5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camino.</a:t>
            </a:r>
            <a:r>
              <a:rPr dirty="0" sz="1250" spc="7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Las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Relaciones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Públicas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son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 puerta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que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conecta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mensaje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quienes</a:t>
            </a:r>
            <a:r>
              <a:rPr dirty="0" sz="1250" spc="7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más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lo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necesitan,</a:t>
            </a:r>
            <a:r>
              <a:rPr dirty="0" sz="1250" spc="-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abriendo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posibilidades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donde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antes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solo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había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oscuridad.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4149851" cy="643583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372600" y="5826251"/>
            <a:ext cx="1962150" cy="519430"/>
            <a:chOff x="9372600" y="5826251"/>
            <a:chExt cx="1962150" cy="519430"/>
          </a:xfrm>
        </p:grpSpPr>
        <p:pic>
          <p:nvPicPr>
            <p:cNvPr id="11" name="object 11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9864" y="5926073"/>
              <a:ext cx="1754885" cy="4190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372600" y="5826251"/>
              <a:ext cx="1962150" cy="519430"/>
            </a:xfrm>
            <a:custGeom>
              <a:avLst/>
              <a:gdLst/>
              <a:ahLst/>
              <a:cxnLst/>
              <a:rect l="l" t="t" r="r" b="b"/>
              <a:pathLst>
                <a:path w="1962150" h="519429">
                  <a:moveTo>
                    <a:pt x="1962150" y="0"/>
                  </a:moveTo>
                  <a:lnTo>
                    <a:pt x="0" y="0"/>
                  </a:lnTo>
                  <a:lnTo>
                    <a:pt x="0" y="518921"/>
                  </a:lnTo>
                  <a:lnTo>
                    <a:pt x="1962150" y="518921"/>
                  </a:lnTo>
                  <a:lnTo>
                    <a:pt x="1962150" y="0"/>
                  </a:lnTo>
                  <a:close/>
                </a:path>
              </a:pathLst>
            </a:custGeom>
            <a:solidFill>
              <a:srgbClr val="10283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8118" rIns="0" bIns="0" rtlCol="0" vert="horz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35"/>
              </a:spcBef>
            </a:pPr>
            <a:r>
              <a:rPr dirty="0" spc="300"/>
              <a:t>Forrest</a:t>
            </a:r>
            <a:r>
              <a:rPr dirty="0" spc="15"/>
              <a:t> </a:t>
            </a:r>
            <a:r>
              <a:rPr dirty="0"/>
              <a:t>y</a:t>
            </a:r>
            <a:r>
              <a:rPr dirty="0" spc="20"/>
              <a:t> </a:t>
            </a:r>
            <a:r>
              <a:rPr dirty="0" spc="105"/>
              <a:t>la</a:t>
            </a:r>
            <a:r>
              <a:rPr dirty="0" spc="15"/>
              <a:t> </a:t>
            </a:r>
            <a:r>
              <a:rPr dirty="0" spc="315"/>
              <a:t>importancia</a:t>
            </a:r>
            <a:r>
              <a:rPr dirty="0" spc="145"/>
              <a:t> </a:t>
            </a:r>
            <a:r>
              <a:rPr dirty="0" spc="175"/>
              <a:t>de</a:t>
            </a:r>
            <a:r>
              <a:rPr dirty="0" spc="145"/>
              <a:t> </a:t>
            </a:r>
            <a:r>
              <a:rPr dirty="0"/>
              <a:t>c</a:t>
            </a:r>
            <a:r>
              <a:rPr dirty="0" spc="-655"/>
              <a:t> </a:t>
            </a:r>
            <a:r>
              <a:rPr dirty="0" spc="285"/>
              <a:t>ompa</a:t>
            </a:r>
            <a:r>
              <a:rPr dirty="0" spc="-660"/>
              <a:t> </a:t>
            </a:r>
            <a:r>
              <a:rPr dirty="0" spc="-20"/>
              <a:t>r</a:t>
            </a:r>
            <a:r>
              <a:rPr dirty="0" spc="-655"/>
              <a:t> </a:t>
            </a:r>
            <a:r>
              <a:rPr dirty="0"/>
              <a:t>t</a:t>
            </a:r>
            <a:r>
              <a:rPr dirty="0" spc="-650"/>
              <a:t> </a:t>
            </a:r>
            <a:r>
              <a:rPr dirty="0" spc="-10"/>
              <a:t>i</a:t>
            </a:r>
            <a:r>
              <a:rPr dirty="0" spc="-670"/>
              <a:t> </a:t>
            </a:r>
            <a:r>
              <a:rPr dirty="0"/>
              <a:t>r</a:t>
            </a:r>
            <a:r>
              <a:rPr dirty="0" spc="65"/>
              <a:t> </a:t>
            </a:r>
            <a:r>
              <a:rPr dirty="0" spc="-25"/>
              <a:t>el </a:t>
            </a:r>
            <a:r>
              <a:rPr dirty="0" spc="245"/>
              <a:t>mensaje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72295" y="2173223"/>
            <a:ext cx="4476115" cy="293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140">
                <a:solidFill>
                  <a:srgbClr val="FFFFFF"/>
                </a:solidFill>
                <a:latin typeface="Verdana"/>
                <a:cs typeface="Verdana"/>
              </a:rPr>
              <a:t>Una</a:t>
            </a:r>
            <a:r>
              <a:rPr dirty="0" sz="145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90">
                <a:solidFill>
                  <a:srgbClr val="FFFFFF"/>
                </a:solidFill>
                <a:latin typeface="Verdana"/>
                <a:cs typeface="Verdana"/>
              </a:rPr>
              <a:t>vo</a:t>
            </a:r>
            <a:r>
              <a:rPr dirty="0" sz="1450" spc="-3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dirty="0" sz="1450" spc="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dirty="0" sz="1450" spc="-3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95">
                <a:solidFill>
                  <a:srgbClr val="FFFFFF"/>
                </a:solidFill>
                <a:latin typeface="Verdana"/>
                <a:cs typeface="Verdana"/>
              </a:rPr>
              <a:t>ue</a:t>
            </a:r>
            <a:r>
              <a:rPr dirty="0" sz="145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00">
                <a:solidFill>
                  <a:srgbClr val="FFFFFF"/>
                </a:solidFill>
                <a:latin typeface="Verdana"/>
                <a:cs typeface="Verdana"/>
              </a:rPr>
              <a:t>no</a:t>
            </a:r>
            <a:r>
              <a:rPr dirty="0" sz="1450" spc="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05">
                <a:solidFill>
                  <a:srgbClr val="FFFFFF"/>
                </a:solidFill>
                <a:latin typeface="Verdana"/>
                <a:cs typeface="Verdana"/>
              </a:rPr>
              <a:t>se</a:t>
            </a:r>
            <a:r>
              <a:rPr dirty="0" sz="1450" spc="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95">
                <a:solidFill>
                  <a:srgbClr val="FFFFFF"/>
                </a:solidFill>
                <a:latin typeface="Verdana"/>
                <a:cs typeface="Verdana"/>
              </a:rPr>
              <a:t>calla </a:t>
            </a:r>
            <a:endParaRPr sz="1450">
              <a:latin typeface="Verdana"/>
              <a:cs typeface="Verdana"/>
            </a:endParaRPr>
          </a:p>
          <a:p>
            <a:pPr marL="12700" marR="5080">
              <a:lnSpc>
                <a:spcPct val="134900"/>
              </a:lnSpc>
              <a:spcBef>
                <a:spcPts val="755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Forrest Gump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nunca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dejó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contar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su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historia.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Sin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vergüenza,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sin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filtros,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</a:t>
            </a:r>
            <a:r>
              <a:rPr dirty="0" sz="1250" spc="4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total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autenticidad.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9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misma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manera,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r>
              <a:rPr dirty="0" sz="1250" spc="3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solidFill>
                  <a:srgbClr val="C9D5DE"/>
                </a:solidFill>
                <a:latin typeface="Calibri"/>
                <a:cs typeface="Calibri"/>
              </a:rPr>
              <a:t>comparte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abiertamente</a:t>
            </a:r>
            <a:r>
              <a:rPr dirty="0" sz="1250" spc="2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su</a:t>
            </a:r>
            <a:r>
              <a:rPr dirty="0" sz="1250" spc="2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solidFill>
                  <a:srgbClr val="C9D5DE"/>
                </a:solidFill>
                <a:latin typeface="Calibri"/>
                <a:cs typeface="Calibri"/>
              </a:rPr>
              <a:t>mensaje</a:t>
            </a:r>
            <a:r>
              <a:rPr dirty="0" sz="1250" spc="-4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con</a:t>
            </a:r>
            <a:r>
              <a:rPr dirty="0" sz="1250" spc="2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público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,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sin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importar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 contexto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ni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-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auditorio.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historia de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-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recuperación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merece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ser</a:t>
            </a:r>
            <a:r>
              <a:rPr dirty="0" sz="1250" spc="-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contada.</a:t>
            </a:r>
            <a:endParaRPr sz="12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¿</a:t>
            </a:r>
            <a:r>
              <a:rPr dirty="0" sz="1450" spc="-3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10">
                <a:solidFill>
                  <a:srgbClr val="FFFFFF"/>
                </a:solidFill>
                <a:latin typeface="Verdana"/>
                <a:cs typeface="Verdana"/>
              </a:rPr>
              <a:t>Qué</a:t>
            </a:r>
            <a:r>
              <a:rPr dirty="0" sz="14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50">
                <a:solidFill>
                  <a:srgbClr val="FFFFFF"/>
                </a:solidFill>
                <a:latin typeface="Verdana"/>
                <a:cs typeface="Verdana"/>
              </a:rPr>
              <a:t>son</a:t>
            </a:r>
            <a:r>
              <a:rPr dirty="0" sz="14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10">
                <a:solidFill>
                  <a:srgbClr val="FFFFFF"/>
                </a:solidFill>
                <a:latin typeface="Verdana"/>
                <a:cs typeface="Verdana"/>
              </a:rPr>
              <a:t>las</a:t>
            </a:r>
            <a:r>
              <a:rPr dirty="0" sz="1450" spc="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45">
                <a:solidFill>
                  <a:srgbClr val="FFFFFF"/>
                </a:solidFill>
                <a:latin typeface="Verdana"/>
                <a:cs typeface="Verdana"/>
              </a:rPr>
              <a:t>Relaciones</a:t>
            </a:r>
            <a:r>
              <a:rPr dirty="0" sz="145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90">
                <a:solidFill>
                  <a:srgbClr val="FFFFFF"/>
                </a:solidFill>
                <a:latin typeface="Verdana"/>
                <a:cs typeface="Verdana"/>
              </a:rPr>
              <a:t>Pú</a:t>
            </a:r>
            <a:r>
              <a:rPr dirty="0" sz="1450" spc="-3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1450" spc="-3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450" spc="-3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50" spc="-3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9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dirty="0" sz="1450" spc="-3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1450" spc="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85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14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450" spc="-3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50" spc="-3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50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1450">
              <a:latin typeface="Verdana"/>
              <a:cs typeface="Verdana"/>
            </a:endParaRPr>
          </a:p>
          <a:p>
            <a:pPr marL="12700" marR="15875" indent="-635">
              <a:lnSpc>
                <a:spcPct val="134900"/>
              </a:lnSpc>
              <a:spcBef>
                <a:spcPts val="76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Las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Relaciones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Públicas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en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r>
              <a:rPr dirty="0" sz="1250" spc="7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tienen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un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propósito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claro: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solidFill>
                  <a:srgbClr val="C9D5DE"/>
                </a:solidFill>
                <a:latin typeface="Calibri"/>
                <a:cs typeface="Calibri"/>
              </a:rPr>
              <a:t>abrir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canales</a:t>
            </a:r>
            <a:r>
              <a:rPr dirty="0" sz="1250" spc="-1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0" b="1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-5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comunicación</a:t>
            </a:r>
            <a:r>
              <a:rPr dirty="0" sz="1250" spc="9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para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que</a:t>
            </a:r>
            <a:r>
              <a:rPr dirty="0" sz="1250" spc="7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más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personas</a:t>
            </a:r>
            <a:r>
              <a:rPr dirty="0" sz="1250" spc="7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4adictos,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familias,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profesionales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-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salud,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comunidades4</a:t>
            </a:r>
            <a:r>
              <a:rPr dirty="0" sz="1250" spc="7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conozcan</a:t>
            </a:r>
            <a:r>
              <a:rPr dirty="0" sz="1250" spc="7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programa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50">
                <a:solidFill>
                  <a:srgbClr val="C9D5DE"/>
                </a:solidFill>
                <a:latin typeface="Calibri"/>
                <a:cs typeface="Calibri"/>
              </a:rPr>
              <a:t>y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puedan</a:t>
            </a:r>
            <a:r>
              <a:rPr dirty="0" sz="1250" spc="8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encontrar</a:t>
            </a:r>
            <a:r>
              <a:rPr dirty="0" sz="1250" spc="7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ayuda</a:t>
            </a:r>
            <a:r>
              <a:rPr dirty="0" sz="1250" spc="7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cuando</a:t>
            </a:r>
            <a:r>
              <a:rPr dirty="0" sz="1250" spc="-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más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necesiten.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4" name="object 4" descr="Las mejores frases de 'Forrest Gump'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9036" y="2244851"/>
            <a:ext cx="5295899" cy="297865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372600" y="5826251"/>
            <a:ext cx="1962150" cy="519430"/>
            <a:chOff x="9372600" y="5826251"/>
            <a:chExt cx="1962150" cy="519430"/>
          </a:xfrm>
        </p:grpSpPr>
        <p:pic>
          <p:nvPicPr>
            <p:cNvPr id="6" name="object 6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9864" y="5926073"/>
              <a:ext cx="1754885" cy="4190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372600" y="5826251"/>
              <a:ext cx="1962150" cy="519430"/>
            </a:xfrm>
            <a:custGeom>
              <a:avLst/>
              <a:gdLst/>
              <a:ahLst/>
              <a:cxnLst/>
              <a:rect l="l" t="t" r="r" b="b"/>
              <a:pathLst>
                <a:path w="1962150" h="519429">
                  <a:moveTo>
                    <a:pt x="1962150" y="0"/>
                  </a:moveTo>
                  <a:lnTo>
                    <a:pt x="0" y="0"/>
                  </a:lnTo>
                  <a:lnTo>
                    <a:pt x="0" y="518921"/>
                  </a:lnTo>
                  <a:lnTo>
                    <a:pt x="1962150" y="518921"/>
                  </a:lnTo>
                  <a:lnTo>
                    <a:pt x="1962150" y="0"/>
                  </a:lnTo>
                  <a:close/>
                </a:path>
              </a:pathLst>
            </a:custGeom>
            <a:solidFill>
              <a:srgbClr val="10283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25133" y="619537"/>
            <a:ext cx="4635500" cy="12903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100"/>
              </a:lnSpc>
            </a:pPr>
            <a:r>
              <a:rPr dirty="0" sz="4050" spc="225"/>
              <a:t>"Corre,</a:t>
            </a:r>
            <a:r>
              <a:rPr dirty="0" sz="4050" spc="-190"/>
              <a:t> </a:t>
            </a:r>
            <a:r>
              <a:rPr dirty="0" sz="4050" spc="315"/>
              <a:t>Forrest, </a:t>
            </a:r>
            <a:r>
              <a:rPr dirty="0" sz="4050" spc="270"/>
              <a:t>corre"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625133" y="2192273"/>
            <a:ext cx="384429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45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50" spc="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40">
                <a:solidFill>
                  <a:srgbClr val="FFFFFF"/>
                </a:solidFill>
                <a:latin typeface="Verdana"/>
                <a:cs typeface="Verdana"/>
              </a:rPr>
              <a:t>difusión</a:t>
            </a:r>
            <a:r>
              <a:rPr dirty="0" sz="145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1450" spc="-3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1450" spc="-3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9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dirty="0" sz="1450" spc="-3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14">
                <a:solidFill>
                  <a:srgbClr val="FFFFFF"/>
                </a:solidFill>
                <a:latin typeface="Verdana"/>
                <a:cs typeface="Verdana"/>
              </a:rPr>
              <a:t>nsa</a:t>
            </a:r>
            <a:r>
              <a:rPr dirty="0" sz="1450" spc="-3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dirty="0" sz="1450" spc="-3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450" spc="-3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4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9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dirty="0" sz="14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25">
                <a:solidFill>
                  <a:srgbClr val="FFFFFF"/>
                </a:solidFill>
                <a:latin typeface="Verdana"/>
                <a:cs typeface="Verdana"/>
              </a:rPr>
              <a:t>mensaje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821" y="2675698"/>
            <a:ext cx="1804035" cy="1824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6515">
              <a:lnSpc>
                <a:spcPct val="100000"/>
              </a:lnSpc>
              <a:spcBef>
                <a:spcPts val="100"/>
              </a:spcBef>
            </a:pPr>
            <a:r>
              <a:rPr dirty="0" sz="4150" spc="215">
                <a:solidFill>
                  <a:srgbClr val="C9D5DE"/>
                </a:solidFill>
                <a:latin typeface="Verdana"/>
                <a:cs typeface="Verdana"/>
              </a:rPr>
              <a:t>72</a:t>
            </a:r>
            <a:r>
              <a:rPr dirty="0" sz="4150" spc="-1019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4150" spc="-50">
                <a:solidFill>
                  <a:srgbClr val="C9D5DE"/>
                </a:solidFill>
                <a:latin typeface="Verdana"/>
                <a:cs typeface="Verdana"/>
              </a:rPr>
              <a:t>K</a:t>
            </a:r>
            <a:endParaRPr sz="4150">
              <a:latin typeface="Verdana"/>
              <a:cs typeface="Verdana"/>
            </a:endParaRPr>
          </a:p>
          <a:p>
            <a:pPr algn="ctr" marL="299085" marR="317500" indent="5715">
              <a:lnSpc>
                <a:spcPct val="107900"/>
              </a:lnSpc>
              <a:spcBef>
                <a:spcPts val="950"/>
              </a:spcBef>
            </a:pPr>
            <a:r>
              <a:rPr dirty="0" sz="1450" spc="120">
                <a:solidFill>
                  <a:srgbClr val="C9D5DE"/>
                </a:solidFill>
                <a:latin typeface="Verdana"/>
                <a:cs typeface="Verdana"/>
              </a:rPr>
              <a:t>Reuniones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s</a:t>
            </a:r>
            <a:r>
              <a:rPr dirty="0" sz="1450" spc="-31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95">
                <a:solidFill>
                  <a:srgbClr val="C9D5DE"/>
                </a:solidFill>
                <a:latin typeface="Verdana"/>
                <a:cs typeface="Verdana"/>
              </a:rPr>
              <a:t>em</a:t>
            </a:r>
            <a:r>
              <a:rPr dirty="0" sz="1450" spc="-31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C9D5DE"/>
                </a:solidFill>
                <a:latin typeface="Verdana"/>
                <a:cs typeface="Verdana"/>
              </a:rPr>
              <a:t>a</a:t>
            </a:r>
            <a:r>
              <a:rPr dirty="0" sz="1450" spc="-31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n</a:t>
            </a:r>
            <a:r>
              <a:rPr dirty="0" sz="1450" spc="-31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120">
                <a:solidFill>
                  <a:srgbClr val="C9D5DE"/>
                </a:solidFill>
                <a:latin typeface="Verdana"/>
                <a:cs typeface="Verdana"/>
              </a:rPr>
              <a:t>ale</a:t>
            </a:r>
            <a:r>
              <a:rPr dirty="0" sz="1450" spc="-32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-50">
                <a:solidFill>
                  <a:srgbClr val="C9D5DE"/>
                </a:solidFill>
                <a:latin typeface="Verdana"/>
                <a:cs typeface="Verdana"/>
              </a:rPr>
              <a:t>s</a:t>
            </a:r>
            <a:endParaRPr sz="1450">
              <a:latin typeface="Verdana"/>
              <a:cs typeface="Verdana"/>
            </a:endParaRPr>
          </a:p>
          <a:p>
            <a:pPr algn="ctr" marL="12700" marR="5080" indent="635">
              <a:lnSpc>
                <a:spcPct val="135200"/>
              </a:lnSpc>
              <a:spcBef>
                <a:spcPts val="42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En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todo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mundo,</a:t>
            </a:r>
            <a:r>
              <a:rPr dirty="0" sz="1250" spc="7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0">
                <a:solidFill>
                  <a:srgbClr val="C9D5DE"/>
                </a:solidFill>
                <a:latin typeface="Calibri"/>
                <a:cs typeface="Calibri"/>
              </a:rPr>
              <a:t>cada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semana,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sin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0">
                <a:solidFill>
                  <a:srgbClr val="C9D5DE"/>
                </a:solidFill>
                <a:latin typeface="Calibri"/>
                <a:cs typeface="Calibri"/>
              </a:rPr>
              <a:t>interrupciones.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2030" y="2675698"/>
            <a:ext cx="3728085" cy="184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900">
              <a:lnSpc>
                <a:spcPct val="100000"/>
              </a:lnSpc>
              <a:spcBef>
                <a:spcPts val="100"/>
              </a:spcBef>
              <a:tabLst>
                <a:tab pos="2155190" algn="l"/>
              </a:tabLst>
            </a:pPr>
            <a:r>
              <a:rPr dirty="0" sz="4150" spc="100">
                <a:solidFill>
                  <a:srgbClr val="C9D5DE"/>
                </a:solidFill>
                <a:latin typeface="Verdana"/>
                <a:cs typeface="Verdana"/>
              </a:rPr>
              <a:t>143</a:t>
            </a:r>
            <a:r>
              <a:rPr dirty="0" sz="4150">
                <a:solidFill>
                  <a:srgbClr val="C9D5DE"/>
                </a:solidFill>
                <a:latin typeface="Verdana"/>
                <a:cs typeface="Verdana"/>
              </a:rPr>
              <a:t>	</a:t>
            </a:r>
            <a:r>
              <a:rPr dirty="0" sz="4150" spc="275">
                <a:solidFill>
                  <a:srgbClr val="C9D5DE"/>
                </a:solidFill>
                <a:latin typeface="Verdana"/>
                <a:cs typeface="Verdana"/>
              </a:rPr>
              <a:t>1953</a:t>
            </a:r>
            <a:endParaRPr sz="4150">
              <a:latin typeface="Verdana"/>
              <a:cs typeface="Verdana"/>
            </a:endParaRPr>
          </a:p>
          <a:p>
            <a:pPr algn="ctr" marL="97155">
              <a:lnSpc>
                <a:spcPct val="100000"/>
              </a:lnSpc>
              <a:spcBef>
                <a:spcPts val="1220"/>
              </a:spcBef>
              <a:tabLst>
                <a:tab pos="2095500" algn="l"/>
              </a:tabLst>
            </a:pP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P</a:t>
            </a:r>
            <a:r>
              <a:rPr dirty="0" sz="1450" spc="-32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C9D5DE"/>
                </a:solidFill>
                <a:latin typeface="Verdana"/>
                <a:cs typeface="Verdana"/>
              </a:rPr>
              <a:t>a</a:t>
            </a:r>
            <a:r>
              <a:rPr dirty="0" sz="1450" spc="-32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95">
                <a:solidFill>
                  <a:srgbClr val="C9D5DE"/>
                </a:solidFill>
                <a:latin typeface="Verdana"/>
                <a:cs typeface="Verdana"/>
              </a:rPr>
              <a:t>ís</a:t>
            </a:r>
            <a:r>
              <a:rPr dirty="0" sz="1450" spc="-32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70">
                <a:solidFill>
                  <a:srgbClr val="C9D5DE"/>
                </a:solidFill>
                <a:latin typeface="Verdana"/>
                <a:cs typeface="Verdana"/>
              </a:rPr>
              <a:t>es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	A</a:t>
            </a:r>
            <a:r>
              <a:rPr dirty="0" sz="1450" spc="-27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ñ</a:t>
            </a:r>
            <a:r>
              <a:rPr dirty="0" sz="1450" spc="-26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o</a:t>
            </a:r>
            <a:r>
              <a:rPr dirty="0" sz="1450" spc="11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70">
                <a:solidFill>
                  <a:srgbClr val="C9D5DE"/>
                </a:solidFill>
                <a:latin typeface="Verdana"/>
                <a:cs typeface="Verdana"/>
              </a:rPr>
              <a:t>de </a:t>
            </a:r>
            <a:endParaRPr sz="145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875"/>
              </a:spcBef>
              <a:tabLst>
                <a:tab pos="2341245" algn="l"/>
              </a:tabLst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está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presente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en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0">
                <a:solidFill>
                  <a:srgbClr val="C9D5DE"/>
                </a:solidFill>
                <a:latin typeface="Calibri"/>
                <a:cs typeface="Calibri"/>
              </a:rPr>
              <a:t>cada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	</a:t>
            </a:r>
            <a:r>
              <a:rPr dirty="0" baseline="24904" sz="2175" spc="-15">
                <a:solidFill>
                  <a:srgbClr val="C9D5DE"/>
                </a:solidFill>
                <a:latin typeface="Verdana"/>
                <a:cs typeface="Verdana"/>
              </a:rPr>
              <a:t>f</a:t>
            </a:r>
            <a:r>
              <a:rPr dirty="0" baseline="24904" sz="2175" spc="-48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baseline="24904" sz="2175">
                <a:solidFill>
                  <a:srgbClr val="C9D5DE"/>
                </a:solidFill>
                <a:latin typeface="Verdana"/>
                <a:cs typeface="Verdana"/>
              </a:rPr>
              <a:t>u</a:t>
            </a:r>
            <a:r>
              <a:rPr dirty="0" baseline="24904" sz="2175" spc="-48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baseline="24904" sz="2175">
                <a:solidFill>
                  <a:srgbClr val="C9D5DE"/>
                </a:solidFill>
                <a:latin typeface="Verdana"/>
                <a:cs typeface="Verdana"/>
              </a:rPr>
              <a:t>n</a:t>
            </a:r>
            <a:r>
              <a:rPr dirty="0" baseline="24904" sz="2175" spc="-48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baseline="24904" sz="2175">
                <a:solidFill>
                  <a:srgbClr val="C9D5DE"/>
                </a:solidFill>
                <a:latin typeface="Verdana"/>
                <a:cs typeface="Verdana"/>
              </a:rPr>
              <a:t>d</a:t>
            </a:r>
            <a:r>
              <a:rPr dirty="0" baseline="24904" sz="2175" spc="-48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baseline="24904" sz="2175" spc="-15">
                <a:solidFill>
                  <a:srgbClr val="C9D5DE"/>
                </a:solidFill>
                <a:latin typeface="Verdana"/>
                <a:cs typeface="Verdana"/>
              </a:rPr>
              <a:t>a</a:t>
            </a:r>
            <a:r>
              <a:rPr dirty="0" baseline="24904" sz="2175" spc="-48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baseline="24904" sz="2175" spc="142">
                <a:solidFill>
                  <a:srgbClr val="C9D5DE"/>
                </a:solidFill>
                <a:latin typeface="Verdana"/>
                <a:cs typeface="Verdana"/>
              </a:rPr>
              <a:t>ci</a:t>
            </a:r>
            <a:r>
              <a:rPr dirty="0" baseline="24904" sz="2175" spc="-48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baseline="24904" sz="2175">
                <a:solidFill>
                  <a:srgbClr val="C9D5DE"/>
                </a:solidFill>
                <a:latin typeface="Verdana"/>
                <a:cs typeface="Verdana"/>
              </a:rPr>
              <a:t>ó</a:t>
            </a:r>
            <a:r>
              <a:rPr dirty="0" baseline="24904" sz="2175" spc="-48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baseline="24904" sz="2175" spc="-75">
                <a:solidFill>
                  <a:srgbClr val="C9D5DE"/>
                </a:solidFill>
                <a:latin typeface="Verdana"/>
                <a:cs typeface="Verdana"/>
              </a:rPr>
              <a:t>n</a:t>
            </a:r>
            <a:endParaRPr baseline="24904" sz="2175">
              <a:latin typeface="Verdana"/>
              <a:cs typeface="Verdana"/>
            </a:endParaRPr>
          </a:p>
          <a:p>
            <a:pPr algn="ctr" marL="147955">
              <a:lnSpc>
                <a:spcPct val="100000"/>
              </a:lnSpc>
              <a:spcBef>
                <a:spcPts val="254"/>
              </a:spcBef>
              <a:tabLst>
                <a:tab pos="2061210" algn="l"/>
              </a:tabLst>
            </a:pPr>
            <a:r>
              <a:rPr dirty="0" baseline="-8888" sz="1875">
                <a:solidFill>
                  <a:srgbClr val="C9D5DE"/>
                </a:solidFill>
                <a:latin typeface="Calibri"/>
                <a:cs typeface="Calibri"/>
              </a:rPr>
              <a:t>rincón</a:t>
            </a:r>
            <a:r>
              <a:rPr dirty="0" baseline="-8888" sz="1875" spc="22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baseline="-8888" sz="1875">
                <a:solidFill>
                  <a:srgbClr val="C9D5DE"/>
                </a:solidFill>
                <a:latin typeface="Calibri"/>
                <a:cs typeface="Calibri"/>
              </a:rPr>
              <a:t>del</a:t>
            </a:r>
            <a:r>
              <a:rPr dirty="0" baseline="-8888" sz="1875" spc="37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baseline="-8888" sz="1875" spc="-15">
                <a:solidFill>
                  <a:srgbClr val="C9D5DE"/>
                </a:solidFill>
                <a:latin typeface="Calibri"/>
                <a:cs typeface="Calibri"/>
              </a:rPr>
              <a:t>planeta.</a:t>
            </a:r>
            <a:r>
              <a:rPr dirty="0" baseline="-8888" sz="1875">
                <a:solidFill>
                  <a:srgbClr val="C9D5DE"/>
                </a:solidFill>
                <a:latin typeface="Calibri"/>
                <a:cs typeface="Calibri"/>
              </a:rPr>
              <a:t>	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Décadas</a:t>
            </a:r>
            <a:r>
              <a:rPr dirty="0" sz="1250" spc="10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10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presencia</a:t>
            </a:r>
            <a:endParaRPr sz="1250">
              <a:latin typeface="Calibri"/>
              <a:cs typeface="Calibri"/>
            </a:endParaRPr>
          </a:p>
          <a:p>
            <a:pPr marL="2089785">
              <a:lnSpc>
                <a:spcPct val="100000"/>
              </a:lnSpc>
              <a:spcBef>
                <a:spcPts val="495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constante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1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crecimiento.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817" y="4657234"/>
            <a:ext cx="5494655" cy="1040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3100"/>
              </a:lnSpc>
              <a:spcBef>
                <a:spcPts val="10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Como</a:t>
            </a:r>
            <a:r>
              <a:rPr dirty="0" sz="1250" spc="7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Forrest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corrió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sin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parar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través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los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Estados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Unidos,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r>
              <a:rPr dirty="0" sz="1250" spc="3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solidFill>
                  <a:srgbClr val="C9D5DE"/>
                </a:solidFill>
                <a:latin typeface="Calibri"/>
                <a:cs typeface="Calibri"/>
              </a:rPr>
              <a:t>trabaja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incansablemente</a:t>
            </a:r>
            <a:r>
              <a:rPr dirty="0" sz="1250" spc="3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para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llevar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su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mensaje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cada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rincón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del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mundo.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constancia,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la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presencia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7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perseverancia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no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son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opcionales: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son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corazón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las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Relaciones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Públicas.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mensaje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llega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cuando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hay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alguien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dispuesto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seguir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corriendo.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7" name="object 7" descr="Corre, Forrest! ¡Corre!&quot; - Zenda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9128" y="0"/>
            <a:ext cx="4690871" cy="63596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8533" rIns="0" bIns="0" rtlCol="0" vert="horz">
            <a:spAutoFit/>
          </a:bodyPr>
          <a:lstStyle/>
          <a:p>
            <a:pPr marL="4298315" marR="5080">
              <a:lnSpc>
                <a:spcPct val="106100"/>
              </a:lnSpc>
              <a:spcBef>
                <a:spcPts val="95"/>
              </a:spcBef>
            </a:pPr>
            <a:r>
              <a:rPr dirty="0"/>
              <a:t>J</a:t>
            </a:r>
            <a:r>
              <a:rPr dirty="0" spc="-610"/>
              <a:t> </a:t>
            </a:r>
            <a:r>
              <a:rPr dirty="0" spc="210"/>
              <a:t>en</a:t>
            </a:r>
            <a:r>
              <a:rPr dirty="0" spc="-615"/>
              <a:t> </a:t>
            </a:r>
            <a:r>
              <a:rPr dirty="0"/>
              <a:t>n</a:t>
            </a:r>
            <a:r>
              <a:rPr dirty="0" spc="-615"/>
              <a:t> </a:t>
            </a:r>
            <a:r>
              <a:rPr dirty="0"/>
              <a:t>y</a:t>
            </a:r>
            <a:r>
              <a:rPr dirty="0" spc="-35"/>
              <a:t> </a:t>
            </a:r>
            <a:r>
              <a:rPr dirty="0"/>
              <a:t>y</a:t>
            </a:r>
            <a:r>
              <a:rPr dirty="0" spc="5"/>
              <a:t> </a:t>
            </a:r>
            <a:r>
              <a:rPr dirty="0" spc="105"/>
              <a:t>la</a:t>
            </a:r>
            <a:r>
              <a:rPr dirty="0" spc="10"/>
              <a:t> </a:t>
            </a:r>
            <a:r>
              <a:rPr dirty="0" spc="170"/>
              <a:t>em</a:t>
            </a:r>
            <a:r>
              <a:rPr dirty="0" spc="-640"/>
              <a:t> </a:t>
            </a:r>
            <a:r>
              <a:rPr dirty="0"/>
              <a:t>p</a:t>
            </a:r>
            <a:r>
              <a:rPr dirty="0" spc="-640"/>
              <a:t> </a:t>
            </a:r>
            <a:r>
              <a:rPr dirty="0" spc="-25"/>
              <a:t>a</a:t>
            </a:r>
            <a:r>
              <a:rPr dirty="0" spc="-645"/>
              <a:t> </a:t>
            </a:r>
            <a:r>
              <a:rPr dirty="0" spc="185"/>
              <a:t>tí</a:t>
            </a:r>
            <a:r>
              <a:rPr dirty="0" spc="-655"/>
              <a:t> </a:t>
            </a:r>
            <a:r>
              <a:rPr dirty="0"/>
              <a:t>a</a:t>
            </a:r>
            <a:r>
              <a:rPr dirty="0" spc="160"/>
              <a:t> </a:t>
            </a:r>
            <a:r>
              <a:rPr dirty="0" spc="145"/>
              <a:t>en</a:t>
            </a:r>
            <a:r>
              <a:rPr dirty="0" spc="45"/>
              <a:t> </a:t>
            </a:r>
            <a:r>
              <a:rPr dirty="0" spc="160"/>
              <a:t>las </a:t>
            </a:r>
            <a:r>
              <a:rPr dirty="0" spc="270"/>
              <a:t>Relaciones</a:t>
            </a:r>
            <a:r>
              <a:rPr dirty="0" spc="130"/>
              <a:t> </a:t>
            </a:r>
            <a:r>
              <a:rPr dirty="0" spc="275"/>
              <a:t>Públicas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1228" y="2448686"/>
            <a:ext cx="2550795" cy="47498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45"/>
              </a:spcBef>
            </a:pP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1450" spc="-25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450" spc="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30">
                <a:solidFill>
                  <a:srgbClr val="FFFFFF"/>
                </a:solidFill>
                <a:latin typeface="Verdana"/>
                <a:cs typeface="Verdana"/>
              </a:rPr>
              <a:t>vulnerabilidad</a:t>
            </a:r>
            <a:r>
              <a:rPr dirty="0" sz="145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145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145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1450" spc="-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5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dirty="0" sz="1450" spc="135">
                <a:solidFill>
                  <a:srgbClr val="FFFFFF"/>
                </a:solidFill>
                <a:latin typeface="Verdana"/>
                <a:cs typeface="Verdana"/>
              </a:rPr>
              <a:t>puente 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0466" y="3025148"/>
            <a:ext cx="2559050" cy="2068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34000"/>
              </a:lnSpc>
              <a:spcBef>
                <a:spcPts val="10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Jenny</a:t>
            </a:r>
            <a:r>
              <a:rPr dirty="0" sz="1250" spc="-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representa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en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-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película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la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fragilidad</a:t>
            </a:r>
            <a:r>
              <a:rPr dirty="0" sz="1250" spc="-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humana, la</a:t>
            </a:r>
            <a:r>
              <a:rPr dirty="0" sz="1250" spc="-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necesidad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profunda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ser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vista,</a:t>
            </a:r>
            <a:r>
              <a:rPr dirty="0" sz="1250" spc="-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aceptada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50">
                <a:solidFill>
                  <a:srgbClr val="C9D5DE"/>
                </a:solidFill>
                <a:latin typeface="Calibri"/>
                <a:cs typeface="Calibri"/>
              </a:rPr>
              <a:t>y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apoyada.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En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Relaciones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Públicas,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0">
                <a:solidFill>
                  <a:srgbClr val="C9D5DE"/>
                </a:solidFill>
                <a:latin typeface="Calibri"/>
                <a:cs typeface="Calibri"/>
              </a:rPr>
              <a:t>este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principio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</a:t>
            </a:r>
            <a:r>
              <a:rPr dirty="0" sz="1250" spc="-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fundamental: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reconocer</a:t>
            </a:r>
            <a:r>
              <a:rPr dirty="0" sz="1250" spc="1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 b="1">
                <a:solidFill>
                  <a:srgbClr val="C9D5DE"/>
                </a:solidFill>
                <a:latin typeface="Calibri"/>
                <a:cs typeface="Calibri"/>
              </a:rPr>
              <a:t>la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vulnerabilidad</a:t>
            </a:r>
            <a:r>
              <a:rPr dirty="0" sz="1250" spc="2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quienes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sufren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el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primer</a:t>
            </a:r>
            <a:r>
              <a:rPr dirty="0" sz="1250" spc="-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paso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para</a:t>
            </a:r>
            <a:r>
              <a:rPr dirty="0" sz="1250" spc="-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construir</a:t>
            </a:r>
            <a:r>
              <a:rPr dirty="0" sz="1250" spc="-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confianza genuina.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49577" y="2448686"/>
            <a:ext cx="1613535" cy="47498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45"/>
              </a:spcBef>
            </a:pP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1450" spc="-3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00">
                <a:solidFill>
                  <a:srgbClr val="FFFFFF"/>
                </a:solidFill>
                <a:latin typeface="Verdana"/>
                <a:cs typeface="Verdana"/>
              </a:rPr>
              <a:t>mp</a:t>
            </a:r>
            <a:r>
              <a:rPr dirty="0" sz="1450" spc="-3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45">
                <a:solidFill>
                  <a:srgbClr val="FFFFFF"/>
                </a:solidFill>
                <a:latin typeface="Verdana"/>
                <a:cs typeface="Verdana"/>
              </a:rPr>
              <a:t>atía</a:t>
            </a:r>
            <a:r>
              <a:rPr dirty="0" sz="1450" spc="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1450" spc="-2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20">
                <a:solidFill>
                  <a:srgbClr val="FFFFFF"/>
                </a:solidFill>
                <a:latin typeface="Verdana"/>
                <a:cs typeface="Verdana"/>
              </a:rPr>
              <a:t>om</a:t>
            </a:r>
            <a:r>
              <a:rPr dirty="0" sz="1450" spc="-2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50">
                <a:solidFill>
                  <a:srgbClr val="FFFFFF"/>
                </a:solidFill>
                <a:latin typeface="Verdana"/>
                <a:cs typeface="Verdana"/>
              </a:rPr>
              <a:t>o </a:t>
            </a:r>
            <a:r>
              <a:rPr dirty="0" sz="1450" spc="145">
                <a:solidFill>
                  <a:srgbClr val="FFFFFF"/>
                </a:solidFill>
                <a:latin typeface="Verdana"/>
                <a:cs typeface="Verdana"/>
              </a:rPr>
              <a:t>estrateg</a:t>
            </a:r>
            <a:r>
              <a:rPr dirty="0" sz="1450" spc="-2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55">
                <a:solidFill>
                  <a:srgbClr val="FFFFFF"/>
                </a:solidFill>
                <a:latin typeface="Verdana"/>
                <a:cs typeface="Verdana"/>
              </a:rPr>
              <a:t>ia 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9260" y="3025148"/>
            <a:ext cx="2691130" cy="2068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000"/>
              </a:lnSpc>
              <a:spcBef>
                <a:spcPts val="10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r>
              <a:rPr dirty="0" sz="1250" spc="9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aborda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su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comunicación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solidFill>
                  <a:srgbClr val="C9D5DE"/>
                </a:solidFill>
                <a:latin typeface="Calibri"/>
                <a:cs typeface="Calibri"/>
              </a:rPr>
              <a:t>respeto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9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comprensión</a:t>
            </a:r>
            <a:r>
              <a:rPr dirty="0" sz="1250" spc="5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hacia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las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comunidades,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los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profesionales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salud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público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en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general.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empatía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no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solo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un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valor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moral,</a:t>
            </a:r>
            <a:r>
              <a:rPr dirty="0" sz="1250" spc="-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</a:t>
            </a:r>
            <a:r>
              <a:rPr dirty="0" sz="1250" spc="-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una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solidFill>
                  <a:srgbClr val="C9D5DE"/>
                </a:solidFill>
                <a:latin typeface="Calibri"/>
                <a:cs typeface="Calibri"/>
              </a:rPr>
              <a:t>herramienta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estratégica</a:t>
            </a:r>
            <a:r>
              <a:rPr dirty="0" sz="1250" spc="-1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que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permite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crear</a:t>
            </a:r>
            <a:r>
              <a:rPr dirty="0" sz="1250" spc="-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relaciones duraderas,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efectivas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7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llenas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de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significado.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7" name="object 7" descr="Inspirado en una publicación popular reciente... amor por Jenny y por  muchos de nosotros que hemos pasado por situaciones similares y que se  jodan los que odian. : r/TrollXChromosome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13097" cy="647090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372600" y="5826251"/>
            <a:ext cx="1962150" cy="519430"/>
            <a:chOff x="9372600" y="5826251"/>
            <a:chExt cx="1962150" cy="519430"/>
          </a:xfrm>
        </p:grpSpPr>
        <p:pic>
          <p:nvPicPr>
            <p:cNvPr id="9" name="object 9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9864" y="5926073"/>
              <a:ext cx="1754885" cy="4190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372600" y="5826251"/>
              <a:ext cx="1962150" cy="519430"/>
            </a:xfrm>
            <a:custGeom>
              <a:avLst/>
              <a:gdLst/>
              <a:ahLst/>
              <a:cxnLst/>
              <a:rect l="l" t="t" r="r" b="b"/>
              <a:pathLst>
                <a:path w="1962150" h="519429">
                  <a:moveTo>
                    <a:pt x="1962150" y="0"/>
                  </a:moveTo>
                  <a:lnTo>
                    <a:pt x="0" y="0"/>
                  </a:lnTo>
                  <a:lnTo>
                    <a:pt x="0" y="518921"/>
                  </a:lnTo>
                  <a:lnTo>
                    <a:pt x="1962150" y="518921"/>
                  </a:lnTo>
                  <a:lnTo>
                    <a:pt x="1962150" y="0"/>
                  </a:lnTo>
                  <a:close/>
                </a:path>
              </a:pathLst>
            </a:custGeom>
            <a:solidFill>
              <a:srgbClr val="10283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508" y="1634108"/>
            <a:ext cx="1828800" cy="304800"/>
          </a:xfrm>
          <a:prstGeom prst="rect">
            <a:avLst/>
          </a:prstGeom>
          <a:ln w="16128">
            <a:solidFill>
              <a:srgbClr val="089689"/>
            </a:solidFill>
          </a:ln>
        </p:spPr>
        <p:txBody>
          <a:bodyPr wrap="square" lIns="0" tIns="59055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465"/>
              </a:spcBef>
            </a:pPr>
            <a:r>
              <a:rPr dirty="0" sz="1000" spc="20">
                <a:solidFill>
                  <a:srgbClr val="089689"/>
                </a:solidFill>
                <a:latin typeface="Calibri"/>
                <a:cs typeface="Calibri"/>
              </a:rPr>
              <a:t>RESILIENCIA</a:t>
            </a:r>
            <a:r>
              <a:rPr dirty="0" sz="1000" spc="250">
                <a:solidFill>
                  <a:srgbClr val="089689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089689"/>
                </a:solidFill>
                <a:latin typeface="Calibri"/>
                <a:cs typeface="Calibri"/>
              </a:rPr>
              <a:t>INSTITUCIONAL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25133" y="1990502"/>
            <a:ext cx="9281795" cy="4756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El</a:t>
            </a:r>
            <a:r>
              <a:rPr dirty="0" spc="-175"/>
              <a:t> </a:t>
            </a:r>
            <a:r>
              <a:rPr dirty="0" spc="190"/>
              <a:t>Teniente</a:t>
            </a:r>
            <a:r>
              <a:rPr dirty="0" spc="-5"/>
              <a:t> </a:t>
            </a:r>
            <a:r>
              <a:rPr dirty="0" spc="260"/>
              <a:t>Dan</a:t>
            </a:r>
            <a:r>
              <a:rPr dirty="0" spc="65"/>
              <a:t> </a:t>
            </a:r>
            <a:r>
              <a:rPr dirty="0"/>
              <a:t>y</a:t>
            </a:r>
            <a:r>
              <a:rPr dirty="0" spc="10"/>
              <a:t> </a:t>
            </a:r>
            <a:r>
              <a:rPr dirty="0" spc="105"/>
              <a:t>la</a:t>
            </a:r>
            <a:r>
              <a:rPr dirty="0" spc="15"/>
              <a:t> </a:t>
            </a:r>
            <a:r>
              <a:rPr dirty="0" spc="200"/>
              <a:t>resiliencia</a:t>
            </a:r>
            <a:r>
              <a:rPr dirty="0" spc="15"/>
              <a:t> </a:t>
            </a:r>
            <a:r>
              <a:rPr dirty="0" spc="240"/>
              <a:t>institucional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19179" y="2568902"/>
            <a:ext cx="3636645" cy="1951989"/>
          </a:xfrm>
          <a:prstGeom prst="rect">
            <a:avLst/>
          </a:prstGeom>
        </p:spPr>
        <p:txBody>
          <a:bodyPr wrap="square" lIns="0" tIns="140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A</a:t>
            </a:r>
            <a:r>
              <a:rPr dirty="0" sz="1450" spc="-31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d</a:t>
            </a:r>
            <a:r>
              <a:rPr dirty="0" sz="1450" spc="-31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145">
                <a:solidFill>
                  <a:srgbClr val="C9D5DE"/>
                </a:solidFill>
                <a:latin typeface="Verdana"/>
                <a:cs typeface="Verdana"/>
              </a:rPr>
              <a:t>vers</a:t>
            </a:r>
            <a:r>
              <a:rPr dirty="0" sz="1450" spc="-32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95">
                <a:solidFill>
                  <a:srgbClr val="C9D5DE"/>
                </a:solidFill>
                <a:latin typeface="Verdana"/>
                <a:cs typeface="Verdana"/>
              </a:rPr>
              <a:t>id</a:t>
            </a:r>
            <a:r>
              <a:rPr dirty="0" sz="1450" spc="-32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C9D5DE"/>
                </a:solidFill>
                <a:latin typeface="Verdana"/>
                <a:cs typeface="Verdana"/>
              </a:rPr>
              <a:t>a</a:t>
            </a:r>
            <a:r>
              <a:rPr dirty="0" sz="1450" spc="-31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d</a:t>
            </a:r>
            <a:r>
              <a:rPr dirty="0" sz="1450" spc="3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y</a:t>
            </a:r>
            <a:r>
              <a:rPr dirty="0" sz="1450" spc="5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130">
                <a:solidFill>
                  <a:srgbClr val="C9D5DE"/>
                </a:solidFill>
                <a:latin typeface="Verdana"/>
                <a:cs typeface="Verdana"/>
              </a:rPr>
              <a:t>renacimiento </a:t>
            </a:r>
            <a:endParaRPr sz="1450">
              <a:latin typeface="Verdana"/>
              <a:cs typeface="Verdana"/>
            </a:endParaRPr>
          </a:p>
          <a:p>
            <a:pPr marL="12700" marR="5080">
              <a:lnSpc>
                <a:spcPct val="134000"/>
              </a:lnSpc>
              <a:spcBef>
                <a:spcPts val="355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Teniente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Dan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llegó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al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fondo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su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desesperación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antes</a:t>
            </a:r>
            <a:r>
              <a:rPr dirty="0" sz="1250" spc="-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encontrar un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nuevo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propósito.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Las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instituciones,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como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las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personas,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también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atraviesan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momentos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difíciles.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r>
              <a:rPr dirty="0" sz="1250" spc="5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mantiene</a:t>
            </a:r>
            <a:r>
              <a:rPr dirty="0" sz="1250" spc="3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su</a:t>
            </a:r>
            <a:r>
              <a:rPr dirty="0" sz="1250" spc="4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integridad</a:t>
            </a:r>
            <a:r>
              <a:rPr dirty="0" sz="1250" spc="5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incluso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frente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incomprensión,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estigma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7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los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desafíos sociales.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0250" y="2714244"/>
            <a:ext cx="1095755" cy="10957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96327" y="2659146"/>
            <a:ext cx="3632200" cy="2089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38505" indent="-635">
              <a:lnSpc>
                <a:spcPct val="107900"/>
              </a:lnSpc>
              <a:spcBef>
                <a:spcPts val="100"/>
              </a:spcBef>
            </a:pP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T</a:t>
            </a:r>
            <a:r>
              <a:rPr dirty="0" sz="1450" spc="-32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85">
                <a:solidFill>
                  <a:srgbClr val="C9D5DE"/>
                </a:solidFill>
                <a:latin typeface="Verdana"/>
                <a:cs typeface="Verdana"/>
              </a:rPr>
              <a:t>ra</a:t>
            </a:r>
            <a:r>
              <a:rPr dirty="0" sz="1450" spc="-33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90">
                <a:solidFill>
                  <a:srgbClr val="C9D5DE"/>
                </a:solidFill>
                <a:latin typeface="Verdana"/>
                <a:cs typeface="Verdana"/>
              </a:rPr>
              <a:t>ns</a:t>
            </a:r>
            <a:r>
              <a:rPr dirty="0" sz="1450" spc="-32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p</a:t>
            </a:r>
            <a:r>
              <a:rPr dirty="0" sz="1450" spc="-32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C9D5DE"/>
                </a:solidFill>
                <a:latin typeface="Verdana"/>
                <a:cs typeface="Verdana"/>
              </a:rPr>
              <a:t>a</a:t>
            </a:r>
            <a:r>
              <a:rPr dirty="0" sz="1450" spc="-33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145">
                <a:solidFill>
                  <a:srgbClr val="C9D5DE"/>
                </a:solidFill>
                <a:latin typeface="Verdana"/>
                <a:cs typeface="Verdana"/>
              </a:rPr>
              <a:t>rencia</a:t>
            </a:r>
            <a:r>
              <a:rPr dirty="0" sz="1450" spc="6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q</a:t>
            </a:r>
            <a:r>
              <a:rPr dirty="0" sz="1450" spc="-31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95">
                <a:solidFill>
                  <a:srgbClr val="C9D5DE"/>
                </a:solidFill>
                <a:latin typeface="Verdana"/>
                <a:cs typeface="Verdana"/>
              </a:rPr>
              <a:t>ue</a:t>
            </a:r>
            <a:r>
              <a:rPr dirty="0" sz="1450" spc="6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130">
                <a:solidFill>
                  <a:srgbClr val="C9D5DE"/>
                </a:solidFill>
                <a:latin typeface="Verdana"/>
                <a:cs typeface="Verdana"/>
              </a:rPr>
              <a:t>genera </a:t>
            </a:r>
            <a:r>
              <a:rPr dirty="0" sz="1450" spc="110">
                <a:solidFill>
                  <a:srgbClr val="C9D5DE"/>
                </a:solidFill>
                <a:latin typeface="Verdana"/>
                <a:cs typeface="Verdana"/>
              </a:rPr>
              <a:t>credibilidad </a:t>
            </a:r>
            <a:endParaRPr sz="1450">
              <a:latin typeface="Verdana"/>
              <a:cs typeface="Verdana"/>
            </a:endParaRPr>
          </a:p>
          <a:p>
            <a:pPr marL="12700" marR="5080">
              <a:lnSpc>
                <a:spcPct val="133000"/>
              </a:lnSpc>
              <a:spcBef>
                <a:spcPts val="53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honestidad</a:t>
            </a:r>
            <a:r>
              <a:rPr dirty="0" sz="1250" spc="8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en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cada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comunicación</a:t>
            </a:r>
            <a:r>
              <a:rPr dirty="0" sz="1250" spc="7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pública</a:t>
            </a:r>
            <a:r>
              <a:rPr dirty="0" sz="1250" spc="8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r>
              <a:rPr dirty="0" sz="1250" spc="114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no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</a:t>
            </a:r>
            <a:r>
              <a:rPr dirty="0" sz="1250" spc="-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solo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un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principio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espiritual,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 base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su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reputación.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1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transparencia</a:t>
            </a:r>
            <a:r>
              <a:rPr dirty="0" sz="1250" spc="-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fortalece</a:t>
            </a:r>
            <a:r>
              <a:rPr dirty="0" sz="1250" spc="-1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nuestra</a:t>
            </a:r>
            <a:r>
              <a:rPr dirty="0" sz="1250" spc="-10" b="1">
                <a:solidFill>
                  <a:srgbClr val="C9D5DE"/>
                </a:solidFill>
                <a:latin typeface="Calibri"/>
                <a:cs typeface="Calibri"/>
              </a:rPr>
              <a:t> imagen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pública</a:t>
            </a:r>
            <a:r>
              <a:rPr dirty="0" sz="1250" spc="1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genera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 respeto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profesionales,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medios</a:t>
            </a:r>
            <a:r>
              <a:rPr dirty="0" sz="1250" spc="50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comunicación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8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sociedad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en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general.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Un</a:t>
            </a:r>
            <a:r>
              <a:rPr dirty="0" sz="1250" spc="8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mensaje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coherente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construye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confianza</a:t>
            </a:r>
            <a:r>
              <a:rPr dirty="0" sz="1250" spc="7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duradera.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372600" y="5826251"/>
            <a:ext cx="1962150" cy="519430"/>
            <a:chOff x="9372600" y="5826251"/>
            <a:chExt cx="1962150" cy="519430"/>
          </a:xfrm>
        </p:grpSpPr>
        <p:pic>
          <p:nvPicPr>
            <p:cNvPr id="8" name="object 8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9864" y="5926073"/>
              <a:ext cx="1754885" cy="4190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372600" y="5826251"/>
              <a:ext cx="1962150" cy="519430"/>
            </a:xfrm>
            <a:custGeom>
              <a:avLst/>
              <a:gdLst/>
              <a:ahLst/>
              <a:cxnLst/>
              <a:rect l="l" t="t" r="r" b="b"/>
              <a:pathLst>
                <a:path w="1962150" h="519429">
                  <a:moveTo>
                    <a:pt x="1962150" y="0"/>
                  </a:moveTo>
                  <a:lnTo>
                    <a:pt x="0" y="0"/>
                  </a:lnTo>
                  <a:lnTo>
                    <a:pt x="0" y="518921"/>
                  </a:lnTo>
                  <a:lnTo>
                    <a:pt x="1962150" y="518921"/>
                  </a:lnTo>
                  <a:lnTo>
                    <a:pt x="1962150" y="0"/>
                  </a:lnTo>
                  <a:close/>
                </a:path>
              </a:pathLst>
            </a:custGeom>
            <a:solidFill>
              <a:srgbClr val="10283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0518" rIns="0" bIns="0" rtlCol="0" vert="horz">
            <a:spAutoFit/>
          </a:bodyPr>
          <a:lstStyle/>
          <a:p>
            <a:pPr marL="12700" marR="5080">
              <a:lnSpc>
                <a:spcPts val="3700"/>
              </a:lnSpc>
              <a:spcBef>
                <a:spcPts val="35"/>
              </a:spcBef>
            </a:pPr>
            <a:r>
              <a:rPr dirty="0" spc="500"/>
              <a:t>L</a:t>
            </a:r>
            <a:r>
              <a:rPr dirty="0"/>
              <a:t>a</a:t>
            </a:r>
            <a:r>
              <a:rPr dirty="0" spc="254"/>
              <a:t> </a:t>
            </a:r>
            <a:r>
              <a:rPr dirty="0" spc="260"/>
              <a:t>caja</a:t>
            </a:r>
            <a:r>
              <a:rPr dirty="0" spc="110"/>
              <a:t> </a:t>
            </a:r>
            <a:r>
              <a:rPr dirty="0" spc="175"/>
              <a:t>de</a:t>
            </a:r>
            <a:r>
              <a:rPr dirty="0" spc="150"/>
              <a:t> </a:t>
            </a:r>
            <a:r>
              <a:rPr dirty="0"/>
              <a:t>c</a:t>
            </a:r>
            <a:r>
              <a:rPr dirty="0" spc="-630"/>
              <a:t> </a:t>
            </a:r>
            <a:r>
              <a:rPr dirty="0"/>
              <a:t>h</a:t>
            </a:r>
            <a:r>
              <a:rPr dirty="0" spc="-630"/>
              <a:t> </a:t>
            </a:r>
            <a:r>
              <a:rPr dirty="0"/>
              <a:t>o</a:t>
            </a:r>
            <a:r>
              <a:rPr dirty="0" spc="-630"/>
              <a:t> </a:t>
            </a:r>
            <a:r>
              <a:rPr dirty="0"/>
              <a:t>c</a:t>
            </a:r>
            <a:r>
              <a:rPr dirty="0" spc="-630"/>
              <a:t> </a:t>
            </a:r>
            <a:r>
              <a:rPr dirty="0"/>
              <a:t>o</a:t>
            </a:r>
            <a:r>
              <a:rPr dirty="0" spc="-625"/>
              <a:t> </a:t>
            </a:r>
            <a:r>
              <a:rPr dirty="0" spc="-10"/>
              <a:t>l</a:t>
            </a:r>
            <a:r>
              <a:rPr dirty="0" spc="-645"/>
              <a:t> </a:t>
            </a:r>
            <a:r>
              <a:rPr dirty="0" spc="-25"/>
              <a:t>a</a:t>
            </a:r>
            <a:r>
              <a:rPr dirty="0" spc="-630"/>
              <a:t> </a:t>
            </a:r>
            <a:r>
              <a:rPr dirty="0" spc="254"/>
              <a:t>tes</a:t>
            </a:r>
            <a:r>
              <a:rPr dirty="0" spc="190"/>
              <a:t> </a:t>
            </a:r>
            <a:r>
              <a:rPr dirty="0" spc="175"/>
              <a:t>de</a:t>
            </a:r>
            <a:r>
              <a:rPr dirty="0" spc="150"/>
              <a:t> </a:t>
            </a:r>
            <a:r>
              <a:rPr dirty="0" spc="204"/>
              <a:t>las</a:t>
            </a:r>
            <a:r>
              <a:rPr dirty="0" spc="40"/>
              <a:t> </a:t>
            </a:r>
            <a:r>
              <a:rPr dirty="0" spc="290"/>
              <a:t>tradiciones</a:t>
            </a:r>
            <a:r>
              <a:rPr dirty="0" spc="15"/>
              <a:t> </a:t>
            </a:r>
            <a:r>
              <a:rPr dirty="0" spc="-50"/>
              <a:t>y </a:t>
            </a:r>
            <a:r>
              <a:rPr dirty="0" spc="250"/>
              <a:t>principios</a:t>
            </a:r>
            <a:r>
              <a:rPr dirty="0" spc="105"/>
              <a:t> </a:t>
            </a:r>
            <a:r>
              <a:rPr dirty="0" spc="229"/>
              <a:t>espirituales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5133" y="2176849"/>
            <a:ext cx="9900285" cy="541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35200"/>
              </a:lnSpc>
              <a:spcBef>
                <a:spcPts val="10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Las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Tradiciones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9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los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Conceptos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Servicio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r>
              <a:rPr dirty="0" sz="1250" spc="10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no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son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restricciones,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son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brújula</a:t>
            </a:r>
            <a:r>
              <a:rPr dirty="0" sz="1250" spc="7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que</a:t>
            </a:r>
            <a:r>
              <a:rPr dirty="0" sz="1250" spc="4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guía</a:t>
            </a:r>
            <a:r>
              <a:rPr dirty="0" sz="1250" spc="3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cada</a:t>
            </a:r>
            <a:r>
              <a:rPr dirty="0" sz="1250" spc="4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acción</a:t>
            </a:r>
            <a:r>
              <a:rPr dirty="0" sz="1250" spc="5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4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Relaciones</a:t>
            </a:r>
            <a:r>
              <a:rPr dirty="0" sz="1250" spc="5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Públicas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.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Como</a:t>
            </a:r>
            <a:r>
              <a:rPr dirty="0" sz="1250" spc="10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Forrest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que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avanza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sencillez,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honestidad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7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sin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pretensiones,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r>
              <a:rPr dirty="0" sz="1250" spc="8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actúa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coherencia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7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respeto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en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cada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interacción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pública.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8557" y="2952749"/>
            <a:ext cx="5000625" cy="1162050"/>
          </a:xfrm>
          <a:custGeom>
            <a:avLst/>
            <a:gdLst/>
            <a:ahLst/>
            <a:cxnLst/>
            <a:rect l="l" t="t" r="r" b="b"/>
            <a:pathLst>
              <a:path w="5000625" h="1162050">
                <a:moveTo>
                  <a:pt x="4982959" y="0"/>
                </a:moveTo>
                <a:lnTo>
                  <a:pt x="17284" y="0"/>
                </a:lnTo>
                <a:lnTo>
                  <a:pt x="14731" y="508"/>
                </a:lnTo>
                <a:lnTo>
                  <a:pt x="0" y="17284"/>
                </a:lnTo>
                <a:lnTo>
                  <a:pt x="0" y="1144765"/>
                </a:lnTo>
                <a:lnTo>
                  <a:pt x="17284" y="1162050"/>
                </a:lnTo>
                <a:lnTo>
                  <a:pt x="4982959" y="1162050"/>
                </a:lnTo>
                <a:lnTo>
                  <a:pt x="5000244" y="1144765"/>
                </a:lnTo>
                <a:lnTo>
                  <a:pt x="5000244" y="17284"/>
                </a:lnTo>
                <a:lnTo>
                  <a:pt x="4985499" y="508"/>
                </a:lnTo>
                <a:lnTo>
                  <a:pt x="4982959" y="0"/>
                </a:lnTo>
                <a:close/>
              </a:path>
            </a:pathLst>
          </a:custGeom>
          <a:solidFill>
            <a:srgbClr val="2E46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4528" y="2981364"/>
            <a:ext cx="4319270" cy="909319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A</a:t>
            </a:r>
            <a:r>
              <a:rPr dirty="0" sz="1450" spc="-31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u</a:t>
            </a:r>
            <a:r>
              <a:rPr dirty="0" sz="1450" spc="-31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95">
                <a:solidFill>
                  <a:srgbClr val="C9D5DE"/>
                </a:solidFill>
                <a:latin typeface="Verdana"/>
                <a:cs typeface="Verdana"/>
              </a:rPr>
              <a:t>to</a:t>
            </a:r>
            <a:r>
              <a:rPr dirty="0" sz="1450" spc="-31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n</a:t>
            </a:r>
            <a:r>
              <a:rPr dirty="0" sz="1450" spc="-32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o</a:t>
            </a:r>
            <a:r>
              <a:rPr dirty="0" sz="1450" spc="-32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-20">
                <a:solidFill>
                  <a:srgbClr val="C9D5DE"/>
                </a:solidFill>
                <a:latin typeface="Verdana"/>
                <a:cs typeface="Verdana"/>
              </a:rPr>
              <a:t>m</a:t>
            </a:r>
            <a:r>
              <a:rPr dirty="0" sz="1450" spc="-31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65">
                <a:solidFill>
                  <a:srgbClr val="C9D5DE"/>
                </a:solidFill>
                <a:latin typeface="Verdana"/>
                <a:cs typeface="Verdana"/>
              </a:rPr>
              <a:t>ía </a:t>
            </a:r>
            <a:endParaRPr sz="1450">
              <a:latin typeface="Verdana"/>
              <a:cs typeface="Verdana"/>
            </a:endParaRPr>
          </a:p>
          <a:p>
            <a:pPr marL="12700" marR="5080">
              <a:lnSpc>
                <a:spcPct val="134800"/>
              </a:lnSpc>
              <a:spcBef>
                <a:spcPts val="26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Cada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grupo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actúa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manera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responsable,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sin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comprometer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NA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como</a:t>
            </a:r>
            <a:r>
              <a:rPr dirty="0" sz="1250" spc="1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conjunto.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1197" y="2952749"/>
            <a:ext cx="5001260" cy="1162050"/>
          </a:xfrm>
          <a:custGeom>
            <a:avLst/>
            <a:gdLst/>
            <a:ahLst/>
            <a:cxnLst/>
            <a:rect l="l" t="t" r="r" b="b"/>
            <a:pathLst>
              <a:path w="5001259" h="1162050">
                <a:moveTo>
                  <a:pt x="4983721" y="0"/>
                </a:moveTo>
                <a:lnTo>
                  <a:pt x="17284" y="0"/>
                </a:lnTo>
                <a:lnTo>
                  <a:pt x="14744" y="508"/>
                </a:lnTo>
                <a:lnTo>
                  <a:pt x="0" y="17284"/>
                </a:lnTo>
                <a:lnTo>
                  <a:pt x="0" y="1144765"/>
                </a:lnTo>
                <a:lnTo>
                  <a:pt x="17284" y="1162050"/>
                </a:lnTo>
                <a:lnTo>
                  <a:pt x="4983721" y="1162050"/>
                </a:lnTo>
                <a:lnTo>
                  <a:pt x="5001006" y="1144765"/>
                </a:lnTo>
                <a:lnTo>
                  <a:pt x="5001006" y="17284"/>
                </a:lnTo>
                <a:lnTo>
                  <a:pt x="4986261" y="508"/>
                </a:lnTo>
                <a:lnTo>
                  <a:pt x="4983721" y="0"/>
                </a:lnTo>
                <a:close/>
              </a:path>
            </a:pathLst>
          </a:custGeom>
          <a:solidFill>
            <a:srgbClr val="2E46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41409" y="2981364"/>
            <a:ext cx="4589780" cy="909319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A</a:t>
            </a:r>
            <a:r>
              <a:rPr dirty="0" sz="1450" spc="-31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n</a:t>
            </a:r>
            <a:r>
              <a:rPr dirty="0" sz="1450" spc="-31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o</a:t>
            </a:r>
            <a:r>
              <a:rPr dirty="0" sz="1450" spc="-31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n</a:t>
            </a:r>
            <a:r>
              <a:rPr dirty="0" sz="1450" spc="-31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85">
                <a:solidFill>
                  <a:srgbClr val="C9D5DE"/>
                </a:solidFill>
                <a:latin typeface="Verdana"/>
                <a:cs typeface="Verdana"/>
              </a:rPr>
              <a:t>im</a:t>
            </a:r>
            <a:r>
              <a:rPr dirty="0" sz="1450" spc="-31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105">
                <a:solidFill>
                  <a:srgbClr val="C9D5DE"/>
                </a:solidFill>
                <a:latin typeface="Verdana"/>
                <a:cs typeface="Verdana"/>
              </a:rPr>
              <a:t>ato </a:t>
            </a:r>
            <a:endParaRPr sz="1450">
              <a:latin typeface="Verdana"/>
              <a:cs typeface="Verdana"/>
            </a:endParaRPr>
          </a:p>
          <a:p>
            <a:pPr marL="12700" marR="5080">
              <a:lnSpc>
                <a:spcPct val="134800"/>
              </a:lnSpc>
              <a:spcBef>
                <a:spcPts val="26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Protegemos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identidad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nuestros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miembros,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generando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confianza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seguridad.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8557" y="4267200"/>
            <a:ext cx="5000625" cy="1162050"/>
          </a:xfrm>
          <a:custGeom>
            <a:avLst/>
            <a:gdLst/>
            <a:ahLst/>
            <a:cxnLst/>
            <a:rect l="l" t="t" r="r" b="b"/>
            <a:pathLst>
              <a:path w="5000625" h="1162050">
                <a:moveTo>
                  <a:pt x="4982959" y="0"/>
                </a:moveTo>
                <a:lnTo>
                  <a:pt x="17284" y="0"/>
                </a:lnTo>
                <a:lnTo>
                  <a:pt x="14731" y="507"/>
                </a:lnTo>
                <a:lnTo>
                  <a:pt x="0" y="17284"/>
                </a:lnTo>
                <a:lnTo>
                  <a:pt x="0" y="1144765"/>
                </a:lnTo>
                <a:lnTo>
                  <a:pt x="17284" y="1162049"/>
                </a:lnTo>
                <a:lnTo>
                  <a:pt x="4982959" y="1162049"/>
                </a:lnTo>
                <a:lnTo>
                  <a:pt x="5000244" y="1144765"/>
                </a:lnTo>
                <a:lnTo>
                  <a:pt x="5000244" y="17284"/>
                </a:lnTo>
                <a:lnTo>
                  <a:pt x="4985499" y="507"/>
                </a:lnTo>
                <a:lnTo>
                  <a:pt x="4982959" y="0"/>
                </a:lnTo>
                <a:close/>
              </a:path>
            </a:pathLst>
          </a:custGeom>
          <a:solidFill>
            <a:srgbClr val="2E46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84528" y="4281628"/>
            <a:ext cx="4618355" cy="936625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1450" spc="100">
                <a:solidFill>
                  <a:srgbClr val="C9D5DE"/>
                </a:solidFill>
                <a:latin typeface="Verdana"/>
                <a:cs typeface="Verdana"/>
              </a:rPr>
              <a:t>Me</a:t>
            </a:r>
            <a:r>
              <a:rPr dirty="0" sz="1450" spc="-32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130">
                <a:solidFill>
                  <a:srgbClr val="C9D5DE"/>
                </a:solidFill>
                <a:latin typeface="Verdana"/>
                <a:cs typeface="Verdana"/>
              </a:rPr>
              <a:t>nsa</a:t>
            </a:r>
            <a:r>
              <a:rPr dirty="0" sz="1450" spc="-305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C9D5DE"/>
                </a:solidFill>
                <a:latin typeface="Verdana"/>
                <a:cs typeface="Verdana"/>
              </a:rPr>
              <a:t>j</a:t>
            </a:r>
            <a:r>
              <a:rPr dirty="0" sz="1450" spc="-31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C9D5DE"/>
                </a:solidFill>
                <a:latin typeface="Verdana"/>
                <a:cs typeface="Verdana"/>
              </a:rPr>
              <a:t>e</a:t>
            </a:r>
            <a:r>
              <a:rPr dirty="0" sz="1450" spc="90">
                <a:solidFill>
                  <a:srgbClr val="C9D5DE"/>
                </a:solidFill>
                <a:latin typeface="Verdana"/>
                <a:cs typeface="Verdana"/>
              </a:rPr>
              <a:t> </a:t>
            </a:r>
            <a:r>
              <a:rPr dirty="0" sz="1450" spc="110">
                <a:solidFill>
                  <a:srgbClr val="C9D5DE"/>
                </a:solidFill>
                <a:latin typeface="Verdana"/>
                <a:cs typeface="Verdana"/>
              </a:rPr>
              <a:t>único </a:t>
            </a:r>
            <a:endParaRPr sz="1450">
              <a:latin typeface="Verdana"/>
              <a:cs typeface="Verdana"/>
            </a:endParaRPr>
          </a:p>
          <a:p>
            <a:pPr marL="12700" marR="5080">
              <a:lnSpc>
                <a:spcPct val="135200"/>
              </a:lnSpc>
              <a:spcBef>
                <a:spcPts val="35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Solo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compartimos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mensaje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recuperación,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sin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opiniones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externas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ni</a:t>
            </a:r>
            <a:r>
              <a:rPr dirty="0" sz="1250" spc="-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controversias.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1197" y="4267200"/>
            <a:ext cx="5001260" cy="1162050"/>
          </a:xfrm>
          <a:custGeom>
            <a:avLst/>
            <a:gdLst/>
            <a:ahLst/>
            <a:cxnLst/>
            <a:rect l="l" t="t" r="r" b="b"/>
            <a:pathLst>
              <a:path w="5001259" h="1162050">
                <a:moveTo>
                  <a:pt x="4983721" y="0"/>
                </a:moveTo>
                <a:lnTo>
                  <a:pt x="17284" y="0"/>
                </a:lnTo>
                <a:lnTo>
                  <a:pt x="14744" y="507"/>
                </a:lnTo>
                <a:lnTo>
                  <a:pt x="0" y="17284"/>
                </a:lnTo>
                <a:lnTo>
                  <a:pt x="0" y="1144765"/>
                </a:lnTo>
                <a:lnTo>
                  <a:pt x="17284" y="1162049"/>
                </a:lnTo>
                <a:lnTo>
                  <a:pt x="4983721" y="1162049"/>
                </a:lnTo>
                <a:lnTo>
                  <a:pt x="5001006" y="1144765"/>
                </a:lnTo>
                <a:lnTo>
                  <a:pt x="5001006" y="17284"/>
                </a:lnTo>
                <a:lnTo>
                  <a:pt x="4986261" y="507"/>
                </a:lnTo>
                <a:lnTo>
                  <a:pt x="4983721" y="0"/>
                </a:lnTo>
                <a:close/>
              </a:path>
            </a:pathLst>
          </a:custGeom>
          <a:solidFill>
            <a:srgbClr val="2E46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941567" y="4281628"/>
            <a:ext cx="4406265" cy="936625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1450" spc="145">
                <a:solidFill>
                  <a:srgbClr val="C9D5DE"/>
                </a:solidFill>
                <a:latin typeface="Verdana"/>
                <a:cs typeface="Verdana"/>
              </a:rPr>
              <a:t>Coherencia </a:t>
            </a:r>
            <a:endParaRPr sz="1450">
              <a:latin typeface="Verdana"/>
              <a:cs typeface="Verdana"/>
            </a:endParaRPr>
          </a:p>
          <a:p>
            <a:pPr marL="12700" marR="5080" indent="-635">
              <a:lnSpc>
                <a:spcPct val="135200"/>
              </a:lnSpc>
              <a:spcBef>
                <a:spcPts val="35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Actuamos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como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decimos,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garantizando</a:t>
            </a:r>
            <a:r>
              <a:rPr dirty="0" sz="1250" spc="8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que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mensaje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sea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claro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50">
                <a:solidFill>
                  <a:srgbClr val="C9D5DE"/>
                </a:solidFill>
                <a:latin typeface="Calibri"/>
                <a:cs typeface="Calibri"/>
              </a:rPr>
              <a:t>y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confiable.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372600" y="5826251"/>
            <a:ext cx="1962150" cy="519430"/>
            <a:chOff x="9372600" y="5826251"/>
            <a:chExt cx="1962150" cy="519430"/>
          </a:xfrm>
        </p:grpSpPr>
        <p:pic>
          <p:nvPicPr>
            <p:cNvPr id="13" name="object 1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9864" y="5926073"/>
              <a:ext cx="1754885" cy="4190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372600" y="5826251"/>
              <a:ext cx="1962150" cy="519430"/>
            </a:xfrm>
            <a:custGeom>
              <a:avLst/>
              <a:gdLst/>
              <a:ahLst/>
              <a:cxnLst/>
              <a:rect l="l" t="t" r="r" b="b"/>
              <a:pathLst>
                <a:path w="1962150" h="519429">
                  <a:moveTo>
                    <a:pt x="1962150" y="0"/>
                  </a:moveTo>
                  <a:lnTo>
                    <a:pt x="0" y="0"/>
                  </a:lnTo>
                  <a:lnTo>
                    <a:pt x="0" y="518921"/>
                  </a:lnTo>
                  <a:lnTo>
                    <a:pt x="1962150" y="518921"/>
                  </a:lnTo>
                  <a:lnTo>
                    <a:pt x="1962150" y="0"/>
                  </a:lnTo>
                  <a:close/>
                </a:path>
              </a:pathLst>
            </a:custGeom>
            <a:solidFill>
              <a:srgbClr val="10283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366260" cy="6441440"/>
            <a:chOff x="0" y="0"/>
            <a:chExt cx="4366260" cy="6441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286249" cy="64388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366259" cy="6441185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0518" rIns="0" bIns="0" rtlCol="0" vert="horz">
            <a:spAutoFit/>
          </a:bodyPr>
          <a:lstStyle/>
          <a:p>
            <a:pPr marL="4297680" marR="5080">
              <a:lnSpc>
                <a:spcPts val="3700"/>
              </a:lnSpc>
              <a:spcBef>
                <a:spcPts val="35"/>
              </a:spcBef>
            </a:pPr>
            <a:r>
              <a:rPr dirty="0" spc="300"/>
              <a:t>Forrest</a:t>
            </a:r>
            <a:r>
              <a:rPr dirty="0" spc="10"/>
              <a:t> </a:t>
            </a:r>
            <a:r>
              <a:rPr dirty="0"/>
              <a:t>y</a:t>
            </a:r>
            <a:r>
              <a:rPr dirty="0" spc="10"/>
              <a:t> </a:t>
            </a:r>
            <a:r>
              <a:rPr dirty="0" spc="105"/>
              <a:t>la</a:t>
            </a:r>
            <a:r>
              <a:rPr dirty="0" spc="15"/>
              <a:t> </a:t>
            </a:r>
            <a:r>
              <a:rPr dirty="0" spc="190"/>
              <a:t>co</a:t>
            </a:r>
            <a:r>
              <a:rPr dirty="0" spc="-655"/>
              <a:t> </a:t>
            </a:r>
            <a:r>
              <a:rPr dirty="0" spc="250"/>
              <a:t>nst</a:t>
            </a:r>
            <a:r>
              <a:rPr dirty="0" spc="-655"/>
              <a:t> </a:t>
            </a:r>
            <a:r>
              <a:rPr dirty="0" spc="-20"/>
              <a:t>r</a:t>
            </a:r>
            <a:r>
              <a:rPr dirty="0" spc="-655"/>
              <a:t> </a:t>
            </a:r>
            <a:r>
              <a:rPr dirty="0" spc="280"/>
              <a:t>ucci</a:t>
            </a:r>
            <a:r>
              <a:rPr dirty="0" spc="-670"/>
              <a:t> </a:t>
            </a:r>
            <a:r>
              <a:rPr dirty="0"/>
              <a:t>ó</a:t>
            </a:r>
            <a:r>
              <a:rPr dirty="0" spc="-650"/>
              <a:t> </a:t>
            </a:r>
            <a:r>
              <a:rPr dirty="0" spc="-50"/>
              <a:t>n </a:t>
            </a:r>
            <a:r>
              <a:rPr dirty="0" spc="175"/>
              <a:t>de</a:t>
            </a:r>
            <a:r>
              <a:rPr dirty="0" spc="135"/>
              <a:t> </a:t>
            </a:r>
            <a:r>
              <a:rPr dirty="0" spc="280"/>
              <a:t>puentes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11381" y="2325623"/>
            <a:ext cx="249745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140">
                <a:solidFill>
                  <a:srgbClr val="FFFFFF"/>
                </a:solidFill>
                <a:latin typeface="Verdana"/>
                <a:cs typeface="Verdana"/>
              </a:rPr>
              <a:t>Conexión</a:t>
            </a:r>
            <a:r>
              <a:rPr dirty="0" sz="145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85">
                <a:solidFill>
                  <a:srgbClr val="FFFFFF"/>
                </a:solidFill>
                <a:latin typeface="Verdana"/>
                <a:cs typeface="Verdana"/>
              </a:rPr>
              <a:t>sin</a:t>
            </a:r>
            <a:r>
              <a:rPr dirty="0" sz="14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10">
                <a:solidFill>
                  <a:srgbClr val="FFFFFF"/>
                </a:solidFill>
                <a:latin typeface="Verdana"/>
                <a:cs typeface="Verdana"/>
              </a:rPr>
              <a:t>fro</a:t>
            </a:r>
            <a:r>
              <a:rPr dirty="0" sz="1450" spc="-3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40">
                <a:solidFill>
                  <a:srgbClr val="FFFFFF"/>
                </a:solidFill>
                <a:latin typeface="Verdana"/>
                <a:cs typeface="Verdana"/>
              </a:rPr>
              <a:t>ntera</a:t>
            </a:r>
            <a:r>
              <a:rPr dirty="0" sz="1450" spc="-3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5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1223" y="2643006"/>
            <a:ext cx="2606675" cy="2579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000"/>
              </a:lnSpc>
              <a:spcBef>
                <a:spcPts val="10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Forrest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Gump</a:t>
            </a:r>
            <a:r>
              <a:rPr dirty="0" sz="1250" spc="7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conectó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</a:t>
            </a:r>
            <a:r>
              <a:rPr dirty="0" sz="1250" spc="6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presidentes,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soldados,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hippies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6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empresarios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por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igual,</a:t>
            </a:r>
            <a:r>
              <a:rPr dirty="0" sz="1250" spc="-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sin</a:t>
            </a:r>
            <a:r>
              <a:rPr dirty="0" sz="1250" spc="-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juicios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ni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barreras.</a:t>
            </a:r>
            <a:r>
              <a:rPr dirty="0" sz="1250" spc="-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En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Relaciones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Públicas,</a:t>
            </a:r>
            <a:r>
              <a:rPr dirty="0" sz="1250" spc="7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r>
              <a:rPr dirty="0" sz="1250" spc="5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adapta</a:t>
            </a:r>
            <a:r>
              <a:rPr dirty="0" sz="1250" spc="4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 b="1">
                <a:solidFill>
                  <a:srgbClr val="C9D5DE"/>
                </a:solidFill>
                <a:latin typeface="Calibri"/>
                <a:cs typeface="Calibri"/>
              </a:rPr>
              <a:t>su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mensaje</a:t>
            </a:r>
            <a:r>
              <a:rPr dirty="0" sz="1250" spc="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para</a:t>
            </a:r>
            <a:r>
              <a:rPr dirty="0" sz="1250" spc="2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diferentes</a:t>
            </a:r>
            <a:r>
              <a:rPr dirty="0" sz="1250" spc="2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solidFill>
                  <a:srgbClr val="C9D5DE"/>
                </a:solidFill>
                <a:latin typeface="Calibri"/>
                <a:cs typeface="Calibri"/>
              </a:rPr>
              <a:t>públicos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: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profesionales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-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salud,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educadores,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medios</a:t>
            </a:r>
            <a:r>
              <a:rPr dirty="0" sz="1250" spc="9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8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comunicación,</a:t>
            </a:r>
            <a:r>
              <a:rPr dirty="0" sz="1250" spc="10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instituciones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gubernamentales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8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comunidades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diversas.</a:t>
            </a:r>
            <a:r>
              <a:rPr dirty="0" sz="1250" spc="1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Cada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audiencia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merece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un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lenguaje</a:t>
            </a:r>
            <a:r>
              <a:rPr dirty="0" sz="1250" spc="-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propio.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43850" y="2180843"/>
            <a:ext cx="2971800" cy="3248660"/>
          </a:xfrm>
          <a:custGeom>
            <a:avLst/>
            <a:gdLst/>
            <a:ahLst/>
            <a:cxnLst/>
            <a:rect l="l" t="t" r="r" b="b"/>
            <a:pathLst>
              <a:path w="2971800" h="3248660">
                <a:moveTo>
                  <a:pt x="2954515" y="0"/>
                </a:moveTo>
                <a:lnTo>
                  <a:pt x="17284" y="0"/>
                </a:lnTo>
                <a:lnTo>
                  <a:pt x="14744" y="508"/>
                </a:lnTo>
                <a:lnTo>
                  <a:pt x="0" y="17284"/>
                </a:lnTo>
                <a:lnTo>
                  <a:pt x="0" y="3231121"/>
                </a:lnTo>
                <a:lnTo>
                  <a:pt x="17284" y="3248406"/>
                </a:lnTo>
                <a:lnTo>
                  <a:pt x="2954515" y="3248406"/>
                </a:lnTo>
                <a:lnTo>
                  <a:pt x="2971800" y="3231121"/>
                </a:lnTo>
                <a:lnTo>
                  <a:pt x="2971800" y="17284"/>
                </a:lnTo>
                <a:lnTo>
                  <a:pt x="2957055" y="508"/>
                </a:lnTo>
                <a:lnTo>
                  <a:pt x="2954515" y="0"/>
                </a:lnTo>
                <a:close/>
              </a:path>
            </a:pathLst>
          </a:custGeom>
          <a:solidFill>
            <a:srgbClr val="1C36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094218" y="2287671"/>
            <a:ext cx="2257425" cy="5022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dirty="0" sz="1450" spc="100">
                <a:solidFill>
                  <a:srgbClr val="FFFFFF"/>
                </a:solidFill>
                <a:latin typeface="Verdana"/>
                <a:cs typeface="Verdana"/>
              </a:rPr>
              <a:t>Flexibilidad</a:t>
            </a:r>
            <a:r>
              <a:rPr dirty="0" sz="14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14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130">
                <a:solidFill>
                  <a:srgbClr val="FFFFFF"/>
                </a:solidFill>
                <a:latin typeface="Verdana"/>
                <a:cs typeface="Verdana"/>
              </a:rPr>
              <a:t>diálogo </a:t>
            </a:r>
            <a:r>
              <a:rPr dirty="0" sz="1450" spc="125">
                <a:solidFill>
                  <a:srgbClr val="FFFFFF"/>
                </a:solidFill>
                <a:latin typeface="Verdana"/>
                <a:cs typeface="Verdana"/>
              </a:rPr>
              <a:t>abierto 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3742" y="2882045"/>
            <a:ext cx="2618740" cy="2323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000"/>
              </a:lnSpc>
              <a:spcBef>
                <a:spcPts val="100"/>
              </a:spcBef>
            </a:pP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capacidad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escuchar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8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adaptar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el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mensaje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esencial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para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éxito</a:t>
            </a:r>
            <a:r>
              <a:rPr dirty="0" sz="1250" spc="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en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>
                <a:solidFill>
                  <a:srgbClr val="C9D5DE"/>
                </a:solidFill>
                <a:latin typeface="Calibri"/>
                <a:cs typeface="Calibri"/>
              </a:rPr>
              <a:t>PR.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NA</a:t>
            </a:r>
            <a:r>
              <a:rPr dirty="0" sz="1250" spc="8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no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impone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su</a:t>
            </a:r>
            <a:r>
              <a:rPr dirty="0" sz="1250" spc="3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visión,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la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comparte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apertura,</a:t>
            </a:r>
            <a:r>
              <a:rPr dirty="0" sz="1250" spc="2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respeto</a:t>
            </a:r>
            <a:r>
              <a:rPr dirty="0" sz="1250" spc="2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y</a:t>
            </a:r>
            <a:r>
              <a:rPr dirty="0" sz="1250" spc="85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disposición</a:t>
            </a:r>
            <a:r>
              <a:rPr dirty="0" sz="1250" spc="40" b="1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25" b="1">
                <a:solidFill>
                  <a:srgbClr val="C9D5DE"/>
                </a:solidFill>
                <a:latin typeface="Calibri"/>
                <a:cs typeface="Calibri"/>
              </a:rPr>
              <a:t>al </a:t>
            </a:r>
            <a:r>
              <a:rPr dirty="0" sz="1250" b="1">
                <a:solidFill>
                  <a:srgbClr val="C9D5DE"/>
                </a:solidFill>
                <a:latin typeface="Calibri"/>
                <a:cs typeface="Calibri"/>
              </a:rPr>
              <a:t>diálogo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.</a:t>
            </a:r>
            <a:r>
              <a:rPr dirty="0" sz="1250" spc="2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Esta</a:t>
            </a:r>
            <a:r>
              <a:rPr dirty="0" sz="1250" spc="1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flexibilidad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ha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permitido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establecer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alianzas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con</a:t>
            </a:r>
            <a:r>
              <a:rPr dirty="0" sz="1250" spc="3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instituciones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que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antes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desconocían</a:t>
            </a:r>
            <a:r>
              <a:rPr dirty="0" sz="1250" spc="5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4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programa,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multiplicando</a:t>
            </a:r>
            <a:r>
              <a:rPr dirty="0" sz="1250" spc="7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el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alcance</a:t>
            </a:r>
            <a:r>
              <a:rPr dirty="0" sz="1250" spc="5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del</a:t>
            </a:r>
            <a:r>
              <a:rPr dirty="0" sz="1250" spc="4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mensaje</a:t>
            </a:r>
            <a:r>
              <a:rPr dirty="0" sz="1250" spc="500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>
                <a:solidFill>
                  <a:srgbClr val="C9D5DE"/>
                </a:solidFill>
                <a:latin typeface="Calibri"/>
                <a:cs typeface="Calibri"/>
              </a:rPr>
              <a:t>de</a:t>
            </a:r>
            <a:r>
              <a:rPr dirty="0" sz="1250" spc="25">
                <a:solidFill>
                  <a:srgbClr val="C9D5DE"/>
                </a:solidFill>
                <a:latin typeface="Calibri"/>
                <a:cs typeface="Calibri"/>
              </a:rPr>
              <a:t> </a:t>
            </a:r>
            <a:r>
              <a:rPr dirty="0" sz="1250" spc="-10">
                <a:solidFill>
                  <a:srgbClr val="C9D5DE"/>
                </a:solidFill>
                <a:latin typeface="Calibri"/>
                <a:cs typeface="Calibri"/>
              </a:rPr>
              <a:t>recuperación.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372600" y="5826251"/>
            <a:ext cx="1962150" cy="519430"/>
            <a:chOff x="9372600" y="5826251"/>
            <a:chExt cx="1962150" cy="519430"/>
          </a:xfrm>
        </p:grpSpPr>
        <p:pic>
          <p:nvPicPr>
            <p:cNvPr id="12" name="object 12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79864" y="5926073"/>
              <a:ext cx="1754885" cy="419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372600" y="5826251"/>
              <a:ext cx="1962150" cy="519430"/>
            </a:xfrm>
            <a:custGeom>
              <a:avLst/>
              <a:gdLst/>
              <a:ahLst/>
              <a:cxnLst/>
              <a:rect l="l" t="t" r="r" b="b"/>
              <a:pathLst>
                <a:path w="1962150" h="519429">
                  <a:moveTo>
                    <a:pt x="1962150" y="0"/>
                  </a:moveTo>
                  <a:lnTo>
                    <a:pt x="0" y="0"/>
                  </a:lnTo>
                  <a:lnTo>
                    <a:pt x="0" y="518921"/>
                  </a:lnTo>
                  <a:lnTo>
                    <a:pt x="1962150" y="518921"/>
                  </a:lnTo>
                  <a:lnTo>
                    <a:pt x="1962150" y="0"/>
                  </a:lnTo>
                  <a:close/>
                </a:path>
              </a:pathLst>
            </a:custGeom>
            <a:solidFill>
              <a:srgbClr val="10283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dc:title>Untitled</dc:title>
  <dcterms:created xsi:type="dcterms:W3CDTF">2026-03-15T10:54:25Z</dcterms:created>
  <dcterms:modified xsi:type="dcterms:W3CDTF">2026-03-15T10:54:25Z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2026-02-27T00:00:00Z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2026-03-15T00:00:00Z</vt:filetime>
  </property>
  <property fmtid="{D5CDD505-2E9C-101B-9397-08002B2CF9AE}" pid="5" name="Producer">
    <vt:lpwstr>GPL Ghostscript 9.56.1</vt:lpwstr>
  </property>
</Properties>
</file>