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584ecfd1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584ecfd1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584ecfd1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584ecfd1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584ecfd1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9584ecfd1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5e7fb44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95e7fb44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be3ac447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be3ac447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be3ac447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be3ac447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be3ac447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be3ac447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be3ac447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cbe3ac447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584ecfd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9584ecfd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584ecfd1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584ecfd1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584ecfd1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584ecfd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584ecfd1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584ecfd1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PHOTO-2026-02-26-12-35-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372475" y="270450"/>
            <a:ext cx="8450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dk1"/>
                </a:solidFill>
              </a:rPr>
              <a:t>COMPROMISO CON EL USO DEL LENGUAJE DE RECUPERACIÓN</a:t>
            </a:r>
            <a:endParaRPr sz="5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185875" y="1605525"/>
            <a:ext cx="8636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Portar un Mensaje Claro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El compromiso individual de cada miembro de un panel es asegurar que se lleve un </a:t>
            </a:r>
            <a:r>
              <a:rPr b="1" lang="es" sz="1800">
                <a:solidFill>
                  <a:schemeClr val="dk1"/>
                </a:solidFill>
              </a:rPr>
              <a:t>mensaje de recuperación de NA claro y constante</a:t>
            </a:r>
            <a:r>
              <a:rPr lang="es" sz="1800">
                <a:solidFill>
                  <a:schemeClr val="dk1"/>
                </a:solidFill>
              </a:rPr>
              <a:t>. Una presentación depende de la capacidad del servidor para compartir una "experiencia de recuperación de atraccion" más que de su edad o antecedentes personales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" sz="1800">
                <a:solidFill>
                  <a:schemeClr val="dk1"/>
                </a:solidFill>
              </a:rPr>
              <a:t>Para proteger la imagen de la confraternidad y el ambiente de recuperación</a:t>
            </a:r>
            <a:r>
              <a:rPr lang="es" sz="1800">
                <a:solidFill>
                  <a:schemeClr val="dk1"/>
                </a:solidFill>
              </a:rPr>
              <a:t>, el compromiso con el lenguaje incluye evitar ciertas conductas: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No glorificar el pasado:</a:t>
            </a:r>
            <a:r>
              <a:rPr lang="es" sz="1800">
                <a:solidFill>
                  <a:schemeClr val="dk1"/>
                </a:solidFill>
              </a:rPr>
              <a:t> Se debe evitar hablar del consumo de forma que parezca atractivo o emocionante.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No enfatizar los "días de consumo":</a:t>
            </a:r>
            <a:r>
              <a:rPr lang="es" sz="1800">
                <a:solidFill>
                  <a:schemeClr val="dk1"/>
                </a:solidFill>
              </a:rPr>
              <a:t> El enfoque debe estar en la recuperación, no en las historias detalladas de uso de drogas.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372475" y="270450"/>
            <a:ext cx="8450100" cy="3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</a:rPr>
              <a:t>COMPROMISO DE REPRESENTAR A N.A.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185875" y="1161575"/>
            <a:ext cx="8636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" sz="1800">
                <a:solidFill>
                  <a:schemeClr val="dk1"/>
                </a:solidFill>
              </a:rPr>
              <a:t>La Confraternidad es Juzgada por sus Servidores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Cuando un miembro se presenta ante una institución o el público, deja de actuar a título personal y se convierte en la cara visible de NA. Para proyectar una imagen positiva y respetuosa, se establecen pautas de comportamiento básicas: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Cortesía y Puntualidad:</a:t>
            </a:r>
            <a:r>
              <a:rPr lang="es" sz="1800">
                <a:solidFill>
                  <a:schemeClr val="dk1"/>
                </a:solidFill>
              </a:rPr>
              <a:t> Es esencial llegar a tiempo a las citas y ser cortés en todo momento,,.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Apariencia:</a:t>
            </a:r>
            <a:r>
              <a:rPr lang="es" sz="1800">
                <a:solidFill>
                  <a:schemeClr val="dk1"/>
                </a:solidFill>
              </a:rPr>
              <a:t> El servidor debe vestir de manera apropiada y prolija (sin joyas ostentosas ni exceso de efectivo) de acuerdo con las normas de la instalación,,,.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Preparación:</a:t>
            </a:r>
            <a:r>
              <a:rPr lang="es" sz="1800">
                <a:solidFill>
                  <a:schemeClr val="dk1"/>
                </a:solidFill>
              </a:rPr>
              <a:t> Se debe acudir preparado, con la literatura necesaria y los puntos a tratar bien definidos para que la presentación sea clara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372475" y="270450"/>
            <a:ext cx="8450100" cy="3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</a:rPr>
              <a:t>COMPROMISO DE REPRESENTAR A N.A.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85875" y="1161575"/>
            <a:ext cx="8636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La representación de NA </a:t>
            </a:r>
            <a:r>
              <a:rPr b="1" lang="es" sz="1800">
                <a:solidFill>
                  <a:schemeClr val="dk1"/>
                </a:solidFill>
              </a:rPr>
              <a:t>nunca debe ser un esfuerzo individual</a:t>
            </a:r>
            <a:r>
              <a:rPr lang="es" sz="1800">
                <a:solidFill>
                  <a:schemeClr val="dk1"/>
                </a:solidFill>
              </a:rPr>
              <a:t>. El servicio, especialmente en Hospitales e Instituciones (HeI), debe realizarse siempre bajo los auspicios de un subcomité y nunca por cuenta propia. Esto protege tanto al miembro como a la confraternidad, asegurando que se lleve un mensaje consistente y no opiniones personales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Representar a NA no significa tener autoridad o poder sobre otros. Los líderes en NA son </a:t>
            </a:r>
            <a:r>
              <a:rPr b="1" lang="es" sz="1800">
                <a:solidFill>
                  <a:schemeClr val="dk1"/>
                </a:solidFill>
              </a:rPr>
              <a:t>servidores de confianza que no gobiernan;</a:t>
            </a:r>
            <a:r>
              <a:rPr lang="es" sz="1800">
                <a:solidFill>
                  <a:schemeClr val="dk1"/>
                </a:solidFill>
              </a:rPr>
              <a:t> su función es guiar a través del ejemplo y la invitación al respeto,,. La humildad es la cualidad principal que se busca en quien representa a la confraternidad, reconociendo que el servicio es un esfuerzo espiritual desinteresado para ayudar a otros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127575" y="117350"/>
            <a:ext cx="28473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77">
                <a:latin typeface="Courier New"/>
                <a:ea typeface="Courier New"/>
                <a:cs typeface="Courier New"/>
                <a:sym typeface="Courier New"/>
              </a:rPr>
              <a:t>SUBCOMITÉ HeI  LA REGIÓN</a:t>
            </a:r>
            <a:endParaRPr sz="2577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77">
                <a:latin typeface="Courier New"/>
                <a:ea typeface="Courier New"/>
                <a:cs typeface="Courier New"/>
                <a:sym typeface="Courier New"/>
              </a:rPr>
              <a:t>NARCÓTICOS ANÓNIMOS</a:t>
            </a:r>
            <a:endParaRPr sz="2577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 title="Mono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975" y="1290648"/>
            <a:ext cx="4838700" cy="27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title="Captura de pantalla 2026-02-28 a las 17.45.12.png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3492525" y="2014722"/>
            <a:ext cx="1965350" cy="15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3841600" y="4343075"/>
            <a:ext cx="12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FIN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6729525" y="266800"/>
            <a:ext cx="2291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Créditos</a:t>
            </a:r>
            <a:r>
              <a:rPr lang="es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Anibal: Alberto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Clarise: Amparo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Presentador: Tomás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27575" y="117350"/>
            <a:ext cx="28473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77">
                <a:latin typeface="Courier New"/>
                <a:ea typeface="Courier New"/>
                <a:cs typeface="Courier New"/>
                <a:sym typeface="Courier New"/>
              </a:rPr>
              <a:t>SUBCOMITÉ</a:t>
            </a:r>
            <a:r>
              <a:rPr lang="es" sz="2577">
                <a:latin typeface="Courier New"/>
                <a:ea typeface="Courier New"/>
                <a:cs typeface="Courier New"/>
                <a:sym typeface="Courier New"/>
              </a:rPr>
              <a:t> HeI  LA </a:t>
            </a:r>
            <a:r>
              <a:rPr lang="es" sz="2577">
                <a:latin typeface="Courier New"/>
                <a:ea typeface="Courier New"/>
                <a:cs typeface="Courier New"/>
                <a:sym typeface="Courier New"/>
              </a:rPr>
              <a:t>REGIÓN</a:t>
            </a:r>
            <a:endParaRPr sz="2577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77">
                <a:latin typeface="Courier New"/>
                <a:ea typeface="Courier New"/>
                <a:cs typeface="Courier New"/>
                <a:sym typeface="Courier New"/>
              </a:rPr>
              <a:t>NARCÓTICOS ANÓNIMOS</a:t>
            </a:r>
            <a:endParaRPr sz="2577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 title="Mono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975" y="1290638"/>
            <a:ext cx="48387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Captura de pantalla 2026-02-28 a las 17.45.12.png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3492525" y="2014713"/>
            <a:ext cx="1965350" cy="197136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72475" y="270450"/>
            <a:ext cx="4199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783F04"/>
                </a:solidFill>
              </a:rPr>
              <a:t>El </a:t>
            </a:r>
            <a:r>
              <a:rPr lang="es" sz="2200">
                <a:solidFill>
                  <a:srgbClr val="783F04"/>
                </a:solidFill>
              </a:rPr>
              <a:t>porqué</a:t>
            </a:r>
            <a:r>
              <a:rPr lang="es" sz="2200">
                <a:solidFill>
                  <a:srgbClr val="783F04"/>
                </a:solidFill>
              </a:rPr>
              <a:t> de este taller</a:t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88800" y="1035850"/>
            <a:ext cx="4975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El propósito de un taller de H&amp;I es formar a los miembros de la confraternidad sobre el trabajo en hospitales e instituciones. Los talleres son una manera de preparar a los miembros de NA para llevar el mensaje a los adictos que no tienen acceso completo a las reuniones regulares de NA.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00550" y="3837200"/>
            <a:ext cx="5908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HeI existe para asegurar que ningún adicto en una institución tenga que morir sin la oportunidad de encontrar una nueva forma de vida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2" name="Google Shape;72;p15" title="heI.png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6387300" y="1132963"/>
            <a:ext cx="182880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72475" y="270450"/>
            <a:ext cx="8450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783F04"/>
                </a:solidFill>
              </a:rPr>
              <a:t>¿Por qué se necesitan Reuniones de H&amp;I?</a:t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88800" y="1035850"/>
            <a:ext cx="4975200" cy="28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Las reuniones de H&amp;I pueden llevar el mensaje de recuperación de NA a los adictos que no tienen acceso directo a reuniones regulares de Narcóticos Anónimos. H&amp;I es un servicio importante en nuestros esfuerzos de relaciones públicas en NA.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117600" y="3837200"/>
            <a:ext cx="6891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Cuando los adictos en busca de recuperación saben quiénes somos y dónde encontrar nuestras reuniones significa que nuestros esfuerzos han tenido éxito.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1" name="Google Shape;81;p16" title="he_2.jpg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6218450" y="1286575"/>
            <a:ext cx="20955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72475" y="270450"/>
            <a:ext cx="8450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783F04"/>
                </a:solidFill>
              </a:rPr>
              <a:t>Cooperación entre H&amp;I e Información Pública</a:t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88800" y="1035850"/>
            <a:ext cx="55416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En las comunidades de NA que tienen tanto un comité de IP como uno de HeI, puede serles útil trabajar juntos al planear actividades.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Estas actividades pueden incluir presentaciones para las instituciones o para los centros de tratamiento.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72475" y="3653525"/>
            <a:ext cx="86367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En general, las actividades de IP o RRPP están orientadas a personas ajenas a nuestra confraternidad; a menudo son personas que entran en contacto con adictos y pueden ayudar a los adictos a encontrar NA.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0" name="Google Shape;90;p17" title="heI3.jpg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6562038" y="134711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372475" y="270450"/>
            <a:ext cx="8450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>
                <a:solidFill>
                  <a:schemeClr val="dk1"/>
                </a:solidFill>
              </a:rPr>
              <a:t>Reunión de HeI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88800" y="1035850"/>
            <a:ext cx="45618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El propósito de una reunión de HeI es llevar el mensaje de recuperación a los adictos que no tienen acceso libre y completo a las reuniones habituales de Narcóticos Anónimos.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Tienen el objeto de presentar los principios básicos del programa de NA a los adictos que asisten.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88800" y="3728050"/>
            <a:ext cx="8636700" cy="28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Estas reuniones suelen celebrarse en hospitales, centros de tratamiento, establecimientos penitenciarios y correccionales de menores. No se trata de un grupo de NA y es fundamental que se celebre siempre bajo la dirección del subcomité de HeI.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9" name="Google Shape;99;p18" title="Captura de pantalla 2026-03-01 a las 11.48.50.png"/>
          <p:cNvPicPr preferRelativeResize="0"/>
          <p:nvPr/>
        </p:nvPicPr>
        <p:blipFill rotWithShape="1">
          <a:blip r:embed="rId3">
            <a:alphaModFix/>
          </a:blip>
          <a:srcRect b="0" l="4296" r="4296" t="0"/>
          <a:stretch/>
        </p:blipFill>
        <p:spPr>
          <a:xfrm>
            <a:off x="4750600" y="1100825"/>
            <a:ext cx="4270951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372475" y="270450"/>
            <a:ext cx="84501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Que no somos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188800" y="1035850"/>
            <a:ext cx="8636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Nosotros llevamos un mensaje de recuperación de la enfermedad de la adicción a través de nuestros doce pasos y nuestras doce tradiciones, ofreciendo una oportunidad a cada individuo de mejorar su vida, dentro de una institución y después de haber salido de esta.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01600" y="3814100"/>
            <a:ext cx="8740800" cy="23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No somos trabajadores sociales.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No aconsejamos ni capacitamos empleados.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 No ofrecemos trabajo, casa, dinero, ni cartas de recomendación.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 Lo único que si ofrecemos es el mensaje de recuperación de la adicción activa.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8" name="Google Shape;108;p19" title="Captura de pantalla 2026-03-08 a las 11.31.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2396600"/>
            <a:ext cx="8905875" cy="15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372475" y="270450"/>
            <a:ext cx="84501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dk1"/>
                </a:solidFill>
              </a:rPr>
              <a:t>Compromiso individual</a:t>
            </a:r>
            <a:endParaRPr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88800" y="1035850"/>
            <a:ext cx="86367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Miembro de panel:</a:t>
            </a:r>
            <a:r>
              <a:rPr lang="es" sz="1800">
                <a:solidFill>
                  <a:schemeClr val="dk1"/>
                </a:solidFill>
              </a:rPr>
              <a:t> Es el elemento esencial del trabajo de HeI. Te permite asistir a las instalaciones para </a:t>
            </a:r>
            <a:r>
              <a:rPr b="1" lang="es" sz="1800">
                <a:solidFill>
                  <a:schemeClr val="dk1"/>
                </a:solidFill>
              </a:rPr>
              <a:t>compartir tu experiencia, fortaleza y esperanza</a:t>
            </a:r>
            <a:r>
              <a:rPr lang="es" sz="1800">
                <a:solidFill>
                  <a:schemeClr val="dk1"/>
                </a:solidFill>
              </a:rPr>
              <a:t> con los adictos internados.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•</a:t>
            </a:r>
            <a:r>
              <a:rPr b="1" lang="es" sz="1800">
                <a:solidFill>
                  <a:schemeClr val="dk1"/>
                </a:solidFill>
              </a:rPr>
              <a:t>Moderador del panel:</a:t>
            </a:r>
            <a:r>
              <a:rPr lang="es" sz="1800">
                <a:solidFill>
                  <a:schemeClr val="dk1"/>
                </a:solidFill>
              </a:rPr>
              <a:t> Te permite ser el responsable de conducir una reunión o presentación específica en una institución. Tus tareas incluyen invitar a los miembros del panel, asegurar que la reunión comience y termine a tiempo, y mantener el formato de recuperación.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• </a:t>
            </a:r>
            <a:r>
              <a:rPr b="1" lang="es" sz="1800">
                <a:solidFill>
                  <a:schemeClr val="dk1"/>
                </a:solidFill>
              </a:rPr>
              <a:t>Coordinador de institución:</a:t>
            </a:r>
            <a:r>
              <a:rPr lang="es" sz="1800">
                <a:solidFill>
                  <a:schemeClr val="dk1"/>
                </a:solidFill>
              </a:rPr>
              <a:t> Actúas como el </a:t>
            </a:r>
            <a:r>
              <a:rPr b="1" lang="es" sz="1800">
                <a:solidFill>
                  <a:schemeClr val="dk1"/>
                </a:solidFill>
              </a:rPr>
              <a:t>enlace directo</a:t>
            </a:r>
            <a:r>
              <a:rPr lang="es" sz="1800">
                <a:solidFill>
                  <a:schemeClr val="dk1"/>
                </a:solidFill>
              </a:rPr>
              <a:t> entre el subcomité y una instalación específica. Te permite asegurar que las presentaciones se realicen según las reglas de la institución y según nuestras tradiciones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8a Narcóticos Anónimos nunca tendrá carácter profesional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372475" y="270450"/>
            <a:ext cx="8450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dk1"/>
                </a:solidFill>
              </a:rPr>
              <a:t>COMPROMISO CON EL USO DEL LENGUAJE DE RECUPERACIÓN</a:t>
            </a:r>
            <a:endParaRPr sz="5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83F0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185875" y="1605525"/>
            <a:ext cx="8636700" cy="25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El lenguaje utilizado en las presentaciones de HeI debe ser consistente con nuestra literatura.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6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" sz="1800">
                <a:solidFill>
                  <a:schemeClr val="dk1"/>
                </a:solidFill>
              </a:rPr>
              <a:t>Adicto:</a:t>
            </a:r>
            <a:r>
              <a:rPr lang="es" sz="1800">
                <a:solidFill>
                  <a:schemeClr val="dk1"/>
                </a:solidFill>
              </a:rPr>
              <a:t> Para identificarnos bajo un denominador común.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" sz="1800">
                <a:solidFill>
                  <a:schemeClr val="dk1"/>
                </a:solidFill>
              </a:rPr>
              <a:t>Limpio y Tiempo Limpio:</a:t>
            </a:r>
            <a:r>
              <a:rPr lang="es" sz="1800">
                <a:solidFill>
                  <a:schemeClr val="dk1"/>
                </a:solidFill>
              </a:rPr>
              <a:t> Para referirse a la abstinencia completa de toda droga.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" sz="1800">
                <a:solidFill>
                  <a:schemeClr val="dk1"/>
                </a:solidFill>
              </a:rPr>
              <a:t>Recuperación:</a:t>
            </a:r>
            <a:r>
              <a:rPr lang="es" sz="1800">
                <a:solidFill>
                  <a:schemeClr val="dk1"/>
                </a:solidFill>
              </a:rPr>
              <a:t> Enfocada en la solución y el cambio de estilo de vida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