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jpg" ContentType="image/jpg"/>
  <Override PartName="/ppt/slides/slide1.xml" ContentType="application/vnd.openxmlformats-officedocument.presentationml.slide+xml"/>
  <Default Extension="png" ContentType="image/pn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11430000" cy="9448800"/>
  <p:notesSz cx="11430000" cy="9448800"/>
  <p:defaultTextStyle>
    <a:defPPr>
      <a:defRPr kern="0"/>
    </a:def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17" name="bg object 17"/>
          <p:cNvSpPr/>
          <p:nvPr/>
        </p:nvSpPr>
        <p:spPr>
          <a:xfrm>
            <a:off x="4886325" y="1952624"/>
            <a:ext cx="1695450" cy="314325"/>
          </a:xfrm>
          <a:custGeom>
            <a:avLst/>
            <a:gdLst/>
            <a:ahLst/>
            <a:cxnLst/>
            <a:rect l="l" t="t" r="r" b="b"/>
            <a:pathLst>
              <a:path w="1695450" h="314325">
                <a:moveTo>
                  <a:pt x="1680578" y="0"/>
                </a:moveTo>
                <a:lnTo>
                  <a:pt x="14871" y="0"/>
                </a:lnTo>
                <a:lnTo>
                  <a:pt x="12687" y="431"/>
                </a:lnTo>
                <a:lnTo>
                  <a:pt x="0" y="14871"/>
                </a:lnTo>
                <a:lnTo>
                  <a:pt x="0" y="297180"/>
                </a:lnTo>
                <a:lnTo>
                  <a:pt x="0" y="299453"/>
                </a:lnTo>
                <a:lnTo>
                  <a:pt x="14871" y="314325"/>
                </a:lnTo>
                <a:lnTo>
                  <a:pt x="1680578" y="314325"/>
                </a:lnTo>
                <a:lnTo>
                  <a:pt x="1695450" y="299453"/>
                </a:lnTo>
                <a:lnTo>
                  <a:pt x="1695450" y="14871"/>
                </a:lnTo>
                <a:lnTo>
                  <a:pt x="1682762" y="431"/>
                </a:lnTo>
                <a:lnTo>
                  <a:pt x="1680578" y="0"/>
                </a:lnTo>
                <a:close/>
              </a:path>
            </a:pathLst>
          </a:custGeom>
          <a:solidFill>
            <a:srgbClr val="F3E3D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bg object 18"/>
          <p:cNvSpPr/>
          <p:nvPr/>
        </p:nvSpPr>
        <p:spPr>
          <a:xfrm>
            <a:off x="6672262" y="1947862"/>
            <a:ext cx="1885950" cy="323850"/>
          </a:xfrm>
          <a:custGeom>
            <a:avLst/>
            <a:gdLst/>
            <a:ahLst/>
            <a:cxnLst/>
            <a:rect l="l" t="t" r="r" b="b"/>
            <a:pathLst>
              <a:path w="1885950" h="323850">
                <a:moveTo>
                  <a:pt x="0" y="311467"/>
                </a:moveTo>
                <a:lnTo>
                  <a:pt x="0" y="12382"/>
                </a:lnTo>
                <a:lnTo>
                  <a:pt x="0" y="8966"/>
                </a:lnTo>
                <a:lnTo>
                  <a:pt x="1206" y="6045"/>
                </a:lnTo>
                <a:lnTo>
                  <a:pt x="3632" y="3632"/>
                </a:lnTo>
                <a:lnTo>
                  <a:pt x="6045" y="1206"/>
                </a:lnTo>
                <a:lnTo>
                  <a:pt x="8966" y="0"/>
                </a:lnTo>
                <a:lnTo>
                  <a:pt x="12382" y="0"/>
                </a:lnTo>
                <a:lnTo>
                  <a:pt x="1873567" y="0"/>
                </a:lnTo>
                <a:lnTo>
                  <a:pt x="1876983" y="0"/>
                </a:lnTo>
                <a:lnTo>
                  <a:pt x="1879904" y="1206"/>
                </a:lnTo>
                <a:lnTo>
                  <a:pt x="1882317" y="3632"/>
                </a:lnTo>
                <a:lnTo>
                  <a:pt x="1884743" y="6045"/>
                </a:lnTo>
                <a:lnTo>
                  <a:pt x="1885950" y="8966"/>
                </a:lnTo>
                <a:lnTo>
                  <a:pt x="1885950" y="12382"/>
                </a:lnTo>
                <a:lnTo>
                  <a:pt x="1885950" y="311467"/>
                </a:lnTo>
                <a:lnTo>
                  <a:pt x="1885950" y="314883"/>
                </a:lnTo>
                <a:lnTo>
                  <a:pt x="1884743" y="317804"/>
                </a:lnTo>
                <a:lnTo>
                  <a:pt x="1882317" y="320230"/>
                </a:lnTo>
                <a:lnTo>
                  <a:pt x="1879904" y="322643"/>
                </a:lnTo>
                <a:lnTo>
                  <a:pt x="1876983" y="323850"/>
                </a:lnTo>
                <a:lnTo>
                  <a:pt x="1873567" y="323850"/>
                </a:lnTo>
                <a:lnTo>
                  <a:pt x="12382" y="323850"/>
                </a:lnTo>
                <a:lnTo>
                  <a:pt x="8966" y="323850"/>
                </a:lnTo>
                <a:lnTo>
                  <a:pt x="6045" y="322643"/>
                </a:lnTo>
                <a:lnTo>
                  <a:pt x="3632" y="320230"/>
                </a:lnTo>
                <a:lnTo>
                  <a:pt x="1206" y="317804"/>
                </a:lnTo>
                <a:lnTo>
                  <a:pt x="0" y="314883"/>
                </a:lnTo>
                <a:lnTo>
                  <a:pt x="0" y="311467"/>
                </a:lnTo>
                <a:close/>
              </a:path>
            </a:pathLst>
          </a:custGeom>
          <a:ln w="9525">
            <a:solidFill>
              <a:srgbClr val="3E2412"/>
            </a:solidFill>
          </a:ln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873625" y="2368550"/>
            <a:ext cx="5952490" cy="10731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20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4873625" y="3612515"/>
            <a:ext cx="5908675" cy="8540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1F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0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650" b="0" i="0">
                <a:solidFill>
                  <a:srgbClr val="1F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0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7150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886450" y="1482407"/>
            <a:ext cx="4972050" cy="42538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350" b="0" i="0">
                <a:solidFill>
                  <a:srgbClr val="20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87375" y="368300"/>
            <a:ext cx="10255250" cy="9829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350" b="0" i="0">
                <a:solidFill>
                  <a:srgbClr val="20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873625" y="1601787"/>
            <a:ext cx="5775325" cy="43891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650" b="0" i="0">
                <a:solidFill>
                  <a:srgbClr val="1F1B17"/>
                </a:solidFill>
                <a:latin typeface="Palatino Linotype"/>
                <a:cs typeface="Palatino Linotype"/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886200" y="5994082"/>
            <a:ext cx="36576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715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8229600" y="5994082"/>
            <a:ext cx="2628900" cy="322262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s://gamma.app/?utm_source=made-with-gamma" TargetMode="External"/><Relationship Id="rId3" Type="http://schemas.openxmlformats.org/officeDocument/2006/relationships/image" Target="../media/image2.png"/></Relationships>
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g"/><Relationship Id="rId3" Type="http://schemas.openxmlformats.org/officeDocument/2006/relationships/image" Target="../media/image5.png"/><Relationship Id="rId4" Type="http://schemas.openxmlformats.org/officeDocument/2006/relationships/hyperlink" Target="https://gamma.app/?utm_source=made-with-gamma" TargetMode="External"/><Relationship Id="rId5" Type="http://schemas.openxmlformats.org/officeDocument/2006/relationships/image" Target="../media/image2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hyperlink" Target="https://gamma.app/?utm_source=made-with-gamma" TargetMode="External"/><Relationship Id="rId8" Type="http://schemas.openxmlformats.org/officeDocument/2006/relationships/image" Target="../media/image2.png"/></Relationships>
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5.png"/><Relationship Id="rId3" Type="http://schemas.openxmlformats.org/officeDocument/2006/relationships/hyperlink" Target="https://gamma.app/?utm_source=made-with-gamma" TargetMode="External"/><Relationship Id="rId4" Type="http://schemas.openxmlformats.org/officeDocument/2006/relationships/image" Target="../media/image2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976469" y="2002789"/>
            <a:ext cx="3482975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  <a:tabLst>
                <a:tab pos="1805305" algn="l"/>
              </a:tabLst>
            </a:pPr>
            <a:r>
              <a:rPr dirty="0" sz="1050">
                <a:solidFill>
                  <a:srgbClr val="4F4C49"/>
                </a:solidFill>
                <a:latin typeface="Verdana"/>
                <a:cs typeface="Verdana"/>
              </a:rPr>
              <a:t>TALLER</a:t>
            </a:r>
            <a:r>
              <a:rPr dirty="0" sz="1050" spc="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4F4C49"/>
                </a:solidFill>
                <a:latin typeface="Verdana"/>
                <a:cs typeface="Verdana"/>
              </a:rPr>
              <a:t>INTERACTIVO</a:t>
            </a:r>
            <a:r>
              <a:rPr dirty="0" sz="1050">
                <a:solidFill>
                  <a:srgbClr val="4F4C49"/>
                </a:solidFill>
                <a:latin typeface="Verdana"/>
                <a:cs typeface="Verdana"/>
              </a:rPr>
              <a:t>	</a:t>
            </a:r>
            <a:r>
              <a:rPr dirty="0" sz="1050" spc="-40">
                <a:solidFill>
                  <a:srgbClr val="3E2412"/>
                </a:solidFill>
                <a:latin typeface="Verdana"/>
                <a:cs typeface="Verdana"/>
              </a:rPr>
              <a:t>NARCÓTICOS</a:t>
            </a:r>
            <a:r>
              <a:rPr dirty="0" sz="1050" spc="-30">
                <a:solidFill>
                  <a:srgbClr val="3E2412"/>
                </a:solidFill>
                <a:latin typeface="Verdana"/>
                <a:cs typeface="Verdana"/>
              </a:rPr>
              <a:t> </a:t>
            </a:r>
            <a:r>
              <a:rPr dirty="0" sz="1050" spc="-10">
                <a:solidFill>
                  <a:srgbClr val="3E2412"/>
                </a:solidFill>
                <a:latin typeface="Verdana"/>
                <a:cs typeface="Verdana"/>
              </a:rPr>
              <a:t>ANÓNIMOS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3" name="object 3" descr="$PPTXTitle"/>
          <p:cNvSpPr txBox="1">
            <a:spLocks noGrp="1"/>
          </p:cNvSpPr>
          <p:nvPr>
            <p:ph type="ctrTitle"/>
          </p:nvPr>
        </p:nvSpPr>
        <p:spPr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110">
                <a:solidFill>
                  <a:srgbClr val="1F1B17"/>
                </a:solidFill>
              </a:rPr>
              <a:t>La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215">
                <a:solidFill>
                  <a:srgbClr val="1F1B17"/>
                </a:solidFill>
              </a:rPr>
              <a:t>Estructura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170">
                <a:solidFill>
                  <a:srgbClr val="1F1B17"/>
                </a:solidFill>
              </a:rPr>
              <a:t>Servicio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200">
                <a:solidFill>
                  <a:srgbClr val="1F1B17"/>
                </a:solidFill>
              </a:rPr>
              <a:t>en </a:t>
            </a:r>
            <a:r>
              <a:rPr dirty="0" spc="160">
                <a:solidFill>
                  <a:srgbClr val="1F1B17"/>
                </a:solidFill>
              </a:rPr>
              <a:t>Narcóticos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65">
                <a:solidFill>
                  <a:srgbClr val="1F1B17"/>
                </a:solidFill>
              </a:rPr>
              <a:t>Anónimos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ubTitle" idx="4"/>
          </p:nvPr>
        </p:nvSpPr>
        <p:spPr>
          <a:prstGeom prst="rect"/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Un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paralelismo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con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película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Arial Black"/>
                <a:cs typeface="Arial Black"/>
              </a:rPr>
              <a:t>"Inside</a:t>
            </a:r>
            <a:r>
              <a:rPr dirty="0" sz="1350" spc="-13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80">
                <a:solidFill>
                  <a:srgbClr val="4F4C49"/>
                </a:solidFill>
                <a:latin typeface="Arial Black"/>
                <a:cs typeface="Arial Black"/>
              </a:rPr>
              <a:t>Out"</a:t>
            </a:r>
            <a:r>
              <a:rPr dirty="0" sz="1350" spc="-10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260">
                <a:solidFill>
                  <a:srgbClr val="4F4C49"/>
                </a:solidFill>
                <a:latin typeface="Verdana"/>
                <a:cs typeface="Verdana"/>
              </a:rPr>
              <a:t>—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Descubre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cómo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cada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nivel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servicio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NA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funciona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como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una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emoción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esencial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mantener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viva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recuperación.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5" name="object 5">
            <a:hlinkClick r:id="rId2"/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7353045"/>
          </a:xfrm>
          <a:prstGeom prst="rect">
            <a:avLst/>
          </a:prstGeom>
        </p:spPr>
      </p:pic>
      <p:sp>
        <p:nvSpPr>
          <p:cNvPr id="3" name="object 3"/>
          <p:cNvSpPr txBox="1"/>
          <p:nvPr/>
        </p:nvSpPr>
        <p:spPr>
          <a:xfrm>
            <a:off x="4873625" y="526415"/>
            <a:ext cx="911860" cy="190500"/>
          </a:xfrm>
          <a:prstGeom prst="rect">
            <a:avLst/>
          </a:prstGeom>
        </p:spPr>
        <p:txBody>
          <a:bodyPr wrap="square" lIns="0" tIns="1651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0"/>
              </a:spcBef>
            </a:pPr>
            <a:r>
              <a:rPr dirty="0" sz="1050" spc="-25">
                <a:solidFill>
                  <a:srgbClr val="3E2412"/>
                </a:solidFill>
                <a:latin typeface="Verdana"/>
                <a:cs typeface="Verdana"/>
              </a:rPr>
              <a:t>CONCLUSIÓN</a:t>
            </a:r>
            <a:endParaRPr sz="1050">
              <a:latin typeface="Verdana"/>
              <a:cs typeface="Verdana"/>
            </a:endParaRPr>
          </a:p>
        </p:txBody>
      </p:sp>
      <p:sp>
        <p:nvSpPr>
          <p:cNvPr id="4" name="object 4" descr="$PPTXTitle"/>
          <p:cNvSpPr txBox="1">
            <a:spLocks noGrp="1"/>
          </p:cNvSpPr>
          <p:nvPr>
            <p:ph type="title"/>
          </p:nvPr>
        </p:nvSpPr>
        <p:spPr>
          <a:xfrm>
            <a:off x="4873625" y="882650"/>
            <a:ext cx="5945505" cy="21399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155">
                <a:solidFill>
                  <a:srgbClr val="1F1B17"/>
                </a:solidFill>
              </a:rPr>
              <a:t>"Dentro</a:t>
            </a:r>
            <a:r>
              <a:rPr dirty="0" spc="10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10">
                <a:solidFill>
                  <a:srgbClr val="1F1B17"/>
                </a:solidFill>
              </a:rPr>
              <a:t> </a:t>
            </a:r>
            <a:r>
              <a:rPr dirty="0" spc="-95">
                <a:solidFill>
                  <a:srgbClr val="1F1B17"/>
                </a:solidFill>
              </a:rPr>
              <a:t>NA,</a:t>
            </a:r>
            <a:r>
              <a:rPr dirty="0" spc="10">
                <a:solidFill>
                  <a:srgbClr val="1F1B17"/>
                </a:solidFill>
              </a:rPr>
              <a:t> </a:t>
            </a:r>
            <a:r>
              <a:rPr dirty="0" spc="175">
                <a:solidFill>
                  <a:srgbClr val="1F1B17"/>
                </a:solidFill>
              </a:rPr>
              <a:t>cada</a:t>
            </a:r>
            <a:r>
              <a:rPr dirty="0" spc="835">
                <a:solidFill>
                  <a:srgbClr val="1F1B17"/>
                </a:solidFill>
              </a:rPr>
              <a:t> </a:t>
            </a:r>
            <a:r>
              <a:rPr dirty="0" spc="170">
                <a:solidFill>
                  <a:srgbClr val="1F1B17"/>
                </a:solidFill>
              </a:rPr>
              <a:t>servicio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270">
                <a:solidFill>
                  <a:srgbClr val="1F1B17"/>
                </a:solidFill>
              </a:rPr>
              <a:t>es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75">
                <a:solidFill>
                  <a:srgbClr val="1F1B17"/>
                </a:solidFill>
              </a:rPr>
              <a:t>una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215">
                <a:solidFill>
                  <a:srgbClr val="1F1B17"/>
                </a:solidFill>
              </a:rPr>
              <a:t>emoción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35">
                <a:solidFill>
                  <a:srgbClr val="1F1B17"/>
                </a:solidFill>
              </a:rPr>
              <a:t>que </a:t>
            </a:r>
            <a:r>
              <a:rPr dirty="0" spc="229">
                <a:solidFill>
                  <a:srgbClr val="1F1B17"/>
                </a:solidFill>
              </a:rPr>
              <a:t>mantiene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60">
                <a:solidFill>
                  <a:srgbClr val="1F1B17"/>
                </a:solidFill>
              </a:rPr>
              <a:t>viva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120">
                <a:solidFill>
                  <a:srgbClr val="1F1B17"/>
                </a:solidFill>
              </a:rPr>
              <a:t>la </a:t>
            </a:r>
            <a:r>
              <a:rPr dirty="0" spc="130">
                <a:solidFill>
                  <a:srgbClr val="1F1B17"/>
                </a:solidFill>
              </a:rPr>
              <a:t>recuperación"</a:t>
            </a:r>
          </a:p>
        </p:txBody>
      </p:sp>
      <p:sp>
        <p:nvSpPr>
          <p:cNvPr id="5" name="object 5"/>
          <p:cNvSpPr/>
          <p:nvPr/>
        </p:nvSpPr>
        <p:spPr>
          <a:xfrm>
            <a:off x="4886325" y="3267075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75"/>
                </a:lnTo>
                <a:lnTo>
                  <a:pt x="0" y="362407"/>
                </a:lnTo>
                <a:lnTo>
                  <a:pt x="18592" y="381000"/>
                </a:lnTo>
                <a:lnTo>
                  <a:pt x="371932" y="381000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9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430837" y="3316287"/>
            <a:ext cx="5078095" cy="35318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70">
                <a:solidFill>
                  <a:srgbClr val="4F4C49"/>
                </a:solidFill>
                <a:latin typeface="Palatino Linotype"/>
                <a:cs typeface="Palatino Linotype"/>
              </a:rPr>
              <a:t>Involúcrate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29600"/>
              </a:lnSpc>
              <a:spcBef>
                <a:spcPts val="540"/>
              </a:spcBef>
            </a:pP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Tu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aporte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clave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bienestar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colectivo.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servicio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un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privilegio,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no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una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obligación.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50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</a:pPr>
            <a:r>
              <a:rPr dirty="0" sz="1650" spc="65">
                <a:solidFill>
                  <a:srgbClr val="4F4C49"/>
                </a:solidFill>
                <a:latin typeface="Palatino Linotype"/>
                <a:cs typeface="Palatino Linotype"/>
              </a:rPr>
              <a:t>Equilibrio</a:t>
            </a:r>
            <a:r>
              <a:rPr dirty="0" sz="1650" spc="3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70">
                <a:solidFill>
                  <a:srgbClr val="4F4C49"/>
                </a:solidFill>
                <a:latin typeface="Palatino Linotype"/>
                <a:cs typeface="Palatino Linotype"/>
              </a:rPr>
              <a:t>y</a:t>
            </a:r>
            <a:r>
              <a:rPr dirty="0" sz="1650" spc="4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95">
                <a:solidFill>
                  <a:srgbClr val="4F4C49"/>
                </a:solidFill>
                <a:latin typeface="Palatino Linotype"/>
                <a:cs typeface="Palatino Linotype"/>
              </a:rPr>
              <a:t>colaboración</a:t>
            </a:r>
            <a:endParaRPr sz="1650">
              <a:latin typeface="Palatino Linotype"/>
              <a:cs typeface="Palatino Linotype"/>
            </a:endParaRPr>
          </a:p>
          <a:p>
            <a:pPr marL="12700" marR="152400">
              <a:lnSpc>
                <a:spcPct val="134300"/>
              </a:lnSpc>
              <a:spcBef>
                <a:spcPts val="465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Como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"Inside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Out",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solo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trabajando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juntos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logramos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salud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emocional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recuperación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verdadera.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345"/>
              </a:spcBef>
            </a:pPr>
            <a:endParaRPr sz="1350">
              <a:latin typeface="Verdana"/>
              <a:cs typeface="Verdan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dirty="0" sz="1650" spc="95">
                <a:solidFill>
                  <a:srgbClr val="4F4C49"/>
                </a:solidFill>
                <a:latin typeface="Palatino Linotype"/>
                <a:cs typeface="Palatino Linotype"/>
              </a:rPr>
              <a:t>Libertad</a:t>
            </a:r>
            <a:r>
              <a:rPr dirty="0" sz="1650" spc="4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80">
                <a:solidFill>
                  <a:srgbClr val="4F4C49"/>
                </a:solidFill>
                <a:latin typeface="Palatino Linotype"/>
                <a:cs typeface="Palatino Linotype"/>
              </a:rPr>
              <a:t>de</a:t>
            </a:r>
            <a:r>
              <a:rPr dirty="0" sz="1650" spc="4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85">
                <a:solidFill>
                  <a:srgbClr val="4F4C49"/>
                </a:solidFill>
                <a:latin typeface="Palatino Linotype"/>
                <a:cs typeface="Palatino Linotype"/>
              </a:rPr>
              <a:t>la</a:t>
            </a:r>
            <a:r>
              <a:rPr dirty="0" sz="1650" spc="4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80">
                <a:solidFill>
                  <a:srgbClr val="4F4C49"/>
                </a:solidFill>
                <a:latin typeface="Palatino Linotype"/>
                <a:cs typeface="Palatino Linotype"/>
              </a:rPr>
              <a:t>adicción</a:t>
            </a:r>
            <a:endParaRPr sz="1650">
              <a:latin typeface="Palatino Linotype"/>
              <a:cs typeface="Palatino Linotype"/>
            </a:endParaRPr>
          </a:p>
          <a:p>
            <a:pPr marL="12700" marR="304800">
              <a:lnSpc>
                <a:spcPct val="134300"/>
              </a:lnSpc>
              <a:spcBef>
                <a:spcPts val="459"/>
              </a:spcBef>
            </a:pPr>
            <a:r>
              <a:rPr dirty="0" sz="1350" spc="-75">
                <a:solidFill>
                  <a:srgbClr val="4F4C49"/>
                </a:solidFill>
                <a:latin typeface="Verdana"/>
                <a:cs typeface="Verdana"/>
              </a:rPr>
              <a:t>¡Juntos,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construimos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un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camino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sólido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hacia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libertad!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servicio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fortalece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nuestra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recuperación.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86325" y="4581525"/>
            <a:ext cx="390525" cy="390525"/>
          </a:xfrm>
          <a:custGeom>
            <a:avLst/>
            <a:gdLst/>
            <a:ahLst/>
            <a:cxnLst/>
            <a:rect l="l" t="t" r="r" b="b"/>
            <a:pathLst>
              <a:path w="390525" h="390525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69100"/>
                </a:lnTo>
                <a:lnTo>
                  <a:pt x="0" y="371932"/>
                </a:lnTo>
                <a:lnTo>
                  <a:pt x="18592" y="390525"/>
                </a:lnTo>
                <a:lnTo>
                  <a:pt x="371932" y="390525"/>
                </a:lnTo>
                <a:lnTo>
                  <a:pt x="390525" y="371932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9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886325" y="5905500"/>
            <a:ext cx="390525" cy="381000"/>
          </a:xfrm>
          <a:custGeom>
            <a:avLst/>
            <a:gdLst/>
            <a:ahLst/>
            <a:cxnLst/>
            <a:rect l="l" t="t" r="r" b="b"/>
            <a:pathLst>
              <a:path w="390525" h="381000">
                <a:moveTo>
                  <a:pt x="371932" y="0"/>
                </a:moveTo>
                <a:lnTo>
                  <a:pt x="18592" y="0"/>
                </a:lnTo>
                <a:lnTo>
                  <a:pt x="15849" y="546"/>
                </a:lnTo>
                <a:lnTo>
                  <a:pt x="0" y="18592"/>
                </a:lnTo>
                <a:lnTo>
                  <a:pt x="0" y="359570"/>
                </a:lnTo>
                <a:lnTo>
                  <a:pt x="0" y="362407"/>
                </a:lnTo>
                <a:lnTo>
                  <a:pt x="18592" y="380996"/>
                </a:lnTo>
                <a:lnTo>
                  <a:pt x="371932" y="380996"/>
                </a:lnTo>
                <a:lnTo>
                  <a:pt x="390525" y="362407"/>
                </a:lnTo>
                <a:lnTo>
                  <a:pt x="390525" y="18592"/>
                </a:lnTo>
                <a:lnTo>
                  <a:pt x="374675" y="546"/>
                </a:lnTo>
                <a:lnTo>
                  <a:pt x="371932" y="0"/>
                </a:lnTo>
                <a:close/>
              </a:path>
            </a:pathLst>
          </a:custGeom>
          <a:solidFill>
            <a:srgbClr val="F9F7F7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9" name="object 9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68404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43750" y="253"/>
            <a:ext cx="4286250" cy="6438900"/>
            <a:chOff x="7143750" y="253"/>
            <a:chExt cx="4286250" cy="643890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143750" y="253"/>
              <a:ext cx="4286250" cy="6438645"/>
            </a:xfrm>
            <a:prstGeom prst="rect">
              <a:avLst/>
            </a:prstGeom>
          </p:spPr>
        </p:pic>
        <p:pic>
          <p:nvPicPr>
            <p:cNvPr id="4" name="object 4">
              <a:hlinkClick r:id="rId3"/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580244" y="5926073"/>
              <a:ext cx="1754504" cy="419100"/>
            </a:xfrm>
            <a:prstGeom prst="rect">
              <a:avLst/>
            </a:prstGeom>
          </p:spPr>
        </p:pic>
      </p:grpSp>
      <p:sp>
        <p:nvSpPr>
          <p:cNvPr id="5" name="object 5" descr="$PPTXTitle"/>
          <p:cNvSpPr txBox="1">
            <a:spLocks noGrp="1"/>
          </p:cNvSpPr>
          <p:nvPr>
            <p:ph type="title"/>
          </p:nvPr>
        </p:nvSpPr>
        <p:spPr>
          <a:xfrm>
            <a:off x="587375" y="625475"/>
            <a:ext cx="5103495" cy="10731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125">
                <a:solidFill>
                  <a:srgbClr val="1F1B17"/>
                </a:solidFill>
              </a:rPr>
              <a:t>¿Qué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270">
                <a:solidFill>
                  <a:srgbClr val="1F1B17"/>
                </a:solidFill>
              </a:rPr>
              <a:t>es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la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235">
                <a:solidFill>
                  <a:srgbClr val="1F1B17"/>
                </a:solidFill>
              </a:rPr>
              <a:t>estructura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20">
                <a:solidFill>
                  <a:srgbClr val="1F1B17"/>
                </a:solidFill>
              </a:rPr>
              <a:t>de </a:t>
            </a:r>
            <a:r>
              <a:rPr dirty="0" spc="170">
                <a:solidFill>
                  <a:srgbClr val="1F1B17"/>
                </a:solidFill>
              </a:rPr>
              <a:t>servicio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225">
                <a:solidFill>
                  <a:srgbClr val="1F1B17"/>
                </a:solidFill>
              </a:rPr>
              <a:t>en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-25">
                <a:solidFill>
                  <a:srgbClr val="1F1B17"/>
                </a:solidFill>
              </a:rPr>
              <a:t>NA?</a:t>
            </a:r>
          </a:p>
        </p:txBody>
      </p:sp>
      <p:sp>
        <p:nvSpPr>
          <p:cNvPr id="6" name="object 6"/>
          <p:cNvSpPr txBox="1"/>
          <p:nvPr/>
        </p:nvSpPr>
        <p:spPr>
          <a:xfrm>
            <a:off x="587372" y="1869439"/>
            <a:ext cx="5546725" cy="854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sistema</a:t>
            </a:r>
            <a:r>
              <a:rPr dirty="0" sz="1350" spc="-12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75">
                <a:solidFill>
                  <a:srgbClr val="4F4C49"/>
                </a:solidFill>
                <a:latin typeface="Arial Black"/>
                <a:cs typeface="Arial Black"/>
              </a:rPr>
              <a:t>organizativo</a:t>
            </a:r>
            <a:r>
              <a:rPr dirty="0" sz="1350" spc="-8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permite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Narcóticos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Anónimos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funcione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lleve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mensaje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C49"/>
                </a:solidFill>
                <a:latin typeface="Verdana"/>
                <a:cs typeface="Verdana"/>
              </a:rPr>
              <a:t>esperanza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a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todos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los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adictos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aún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sufren.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76250" y="2952749"/>
            <a:ext cx="3009900" cy="1866900"/>
          </a:xfrm>
          <a:custGeom>
            <a:avLst/>
            <a:gdLst/>
            <a:ahLst/>
            <a:cxnLst/>
            <a:rect l="l" t="t" r="r" b="b"/>
            <a:pathLst>
              <a:path w="3009900" h="1866900">
                <a:moveTo>
                  <a:pt x="2991307" y="0"/>
                </a:moveTo>
                <a:lnTo>
                  <a:pt x="18588" y="0"/>
                </a:lnTo>
                <a:lnTo>
                  <a:pt x="15854" y="546"/>
                </a:lnTo>
                <a:lnTo>
                  <a:pt x="0" y="18592"/>
                </a:lnTo>
                <a:lnTo>
                  <a:pt x="0" y="1845475"/>
                </a:lnTo>
                <a:lnTo>
                  <a:pt x="0" y="1848307"/>
                </a:lnTo>
                <a:lnTo>
                  <a:pt x="18588" y="1866900"/>
                </a:lnTo>
                <a:lnTo>
                  <a:pt x="2991307" y="1866900"/>
                </a:lnTo>
                <a:lnTo>
                  <a:pt x="3009900" y="1848307"/>
                </a:lnTo>
                <a:lnTo>
                  <a:pt x="3009900" y="18592"/>
                </a:lnTo>
                <a:lnTo>
                  <a:pt x="2994050" y="546"/>
                </a:lnTo>
                <a:lnTo>
                  <a:pt x="2991307" y="0"/>
                </a:lnTo>
                <a:close/>
              </a:path>
            </a:pathLst>
          </a:custGeom>
          <a:solidFill>
            <a:srgbClr val="3E2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635447" y="3116262"/>
            <a:ext cx="2561590" cy="1512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FFFFFF"/>
                </a:solidFill>
                <a:latin typeface="Palatino Linotype"/>
                <a:cs typeface="Palatino Linotype"/>
              </a:rPr>
              <a:t>En</a:t>
            </a:r>
            <a:r>
              <a:rPr dirty="0" sz="1650" spc="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>
                <a:solidFill>
                  <a:srgbClr val="FFFFFF"/>
                </a:solidFill>
                <a:latin typeface="Palatino Linotype"/>
                <a:cs typeface="Palatino Linotype"/>
              </a:rPr>
              <a:t>NA...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990"/>
              </a:spcBef>
            </a:pPr>
            <a:r>
              <a:rPr dirty="0" sz="1350" spc="-70">
                <a:solidFill>
                  <a:srgbClr val="FFFFFF"/>
                </a:solidFill>
                <a:latin typeface="Verdana"/>
                <a:cs typeface="Verdana"/>
              </a:rPr>
              <a:t>Cada</a:t>
            </a:r>
            <a:r>
              <a:rPr dirty="0" sz="13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Verdana"/>
                <a:cs typeface="Verdana"/>
              </a:rPr>
              <a:t>nivel</a:t>
            </a:r>
            <a:r>
              <a:rPr dirty="0" sz="13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FFFFFF"/>
                </a:solidFill>
                <a:latin typeface="Verdana"/>
                <a:cs typeface="Verdana"/>
              </a:rPr>
              <a:t>de</a:t>
            </a:r>
            <a:r>
              <a:rPr dirty="0" sz="13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Verdana"/>
                <a:cs typeface="Verdana"/>
              </a:rPr>
              <a:t>servicio</a:t>
            </a:r>
            <a:r>
              <a:rPr dirty="0" sz="13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Verdana"/>
                <a:cs typeface="Verdana"/>
              </a:rPr>
              <a:t>cumple </a:t>
            </a:r>
            <a:r>
              <a:rPr dirty="0" sz="1350" spc="-35">
                <a:solidFill>
                  <a:srgbClr val="FFFFFF"/>
                </a:solidFill>
                <a:latin typeface="Verdana"/>
                <a:cs typeface="Verdana"/>
              </a:rPr>
              <a:t>una</a:t>
            </a:r>
            <a:r>
              <a:rPr dirty="0" sz="13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FFFFFF"/>
                </a:solidFill>
                <a:latin typeface="Verdana"/>
                <a:cs typeface="Verdana"/>
              </a:rPr>
              <a:t>función</a:t>
            </a:r>
            <a:r>
              <a:rPr dirty="0" sz="13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Verdana"/>
                <a:cs typeface="Verdana"/>
              </a:rPr>
              <a:t>vital</a:t>
            </a:r>
            <a:r>
              <a:rPr dirty="0" sz="13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FFFFFF"/>
                </a:solidFill>
                <a:latin typeface="Verdana"/>
                <a:cs typeface="Verdana"/>
              </a:rPr>
              <a:t>para</a:t>
            </a:r>
            <a:r>
              <a:rPr dirty="0" sz="13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FFFFFF"/>
                </a:solidFill>
                <a:latin typeface="Verdana"/>
                <a:cs typeface="Verdana"/>
              </a:rPr>
              <a:t>sostener </a:t>
            </a:r>
            <a:r>
              <a:rPr dirty="0" sz="1350" spc="-25">
                <a:solidFill>
                  <a:srgbClr val="FFFFFF"/>
                </a:solidFill>
                <a:latin typeface="Verdana"/>
                <a:cs typeface="Verdana"/>
              </a:rPr>
              <a:t>la</a:t>
            </a:r>
            <a:r>
              <a:rPr dirty="0" sz="13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Verdana"/>
                <a:cs typeface="Verdana"/>
              </a:rPr>
              <a:t>comunidad</a:t>
            </a:r>
            <a:r>
              <a:rPr dirty="0" sz="13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FFFFFF"/>
                </a:solidFill>
                <a:latin typeface="Verdana"/>
                <a:cs typeface="Verdana"/>
              </a:rPr>
              <a:t>y</a:t>
            </a:r>
            <a:r>
              <a:rPr dirty="0" sz="13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FFFFFF"/>
                </a:solidFill>
                <a:latin typeface="Verdana"/>
                <a:cs typeface="Verdana"/>
              </a:rPr>
              <a:t>su</a:t>
            </a:r>
            <a:r>
              <a:rPr dirty="0" sz="1350" spc="-13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FFFFFF"/>
                </a:solidFill>
                <a:latin typeface="Verdana"/>
                <a:cs typeface="Verdana"/>
              </a:rPr>
              <a:t>propósito primordial.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777805" y="3116262"/>
            <a:ext cx="2771775" cy="15125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1F1B17"/>
                </a:solidFill>
                <a:latin typeface="Palatino Linotype"/>
                <a:cs typeface="Palatino Linotype"/>
              </a:rPr>
              <a:t>En</a:t>
            </a:r>
            <a:r>
              <a:rPr dirty="0" sz="1650" spc="35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70">
                <a:solidFill>
                  <a:srgbClr val="1F1B17"/>
                </a:solidFill>
                <a:latin typeface="Palatino Linotype"/>
                <a:cs typeface="Palatino Linotype"/>
              </a:rPr>
              <a:t>"Inside</a:t>
            </a:r>
            <a:r>
              <a:rPr dirty="0" sz="1650" spc="35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-10">
                <a:solidFill>
                  <a:srgbClr val="1F1B17"/>
                </a:solidFill>
                <a:latin typeface="Palatino Linotype"/>
                <a:cs typeface="Palatino Linotype"/>
              </a:rPr>
              <a:t>Out"...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990"/>
              </a:spcBef>
            </a:pPr>
            <a:r>
              <a:rPr dirty="0" sz="1350" spc="-70">
                <a:solidFill>
                  <a:srgbClr val="4F4C49"/>
                </a:solidFill>
                <a:latin typeface="Verdana"/>
                <a:cs typeface="Verdana"/>
              </a:rPr>
              <a:t>Cada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emoción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tiene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un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rol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específico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mantener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equilibrio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emocional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8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Riley.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Sin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una,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todo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se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desmorona.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587375" y="4946014"/>
            <a:ext cx="5953125" cy="84455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 marR="5080">
              <a:lnSpc>
                <a:spcPct val="131900"/>
              </a:lnSpc>
              <a:spcBef>
                <a:spcPts val="135"/>
              </a:spcBef>
            </a:pP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Así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como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Riley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necesita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20">
                <a:solidFill>
                  <a:srgbClr val="4F4C49"/>
                </a:solidFill>
                <a:latin typeface="Arial Black"/>
                <a:cs typeface="Arial Black"/>
              </a:rPr>
              <a:t>todas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35">
                <a:solidFill>
                  <a:srgbClr val="4F4C49"/>
                </a:solidFill>
                <a:latin typeface="Arial Black"/>
                <a:cs typeface="Arial Black"/>
              </a:rPr>
              <a:t>sus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10">
                <a:solidFill>
                  <a:srgbClr val="4F4C49"/>
                </a:solidFill>
                <a:latin typeface="Arial Black"/>
                <a:cs typeface="Arial Black"/>
              </a:rPr>
              <a:t>emociones</a:t>
            </a:r>
            <a:r>
              <a:rPr dirty="0" sz="1350" spc="-9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trabajando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armonía,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NA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necesita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cada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pieza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su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estructura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funcionando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con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propósito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y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dedicación.</a:t>
            </a:r>
            <a:endParaRPr sz="1350">
              <a:latin typeface="Verdana"/>
              <a:cs typeface="Verdana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720064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4298950">
              <a:lnSpc>
                <a:spcPct val="100000"/>
              </a:lnSpc>
              <a:spcBef>
                <a:spcPts val="125"/>
              </a:spcBef>
            </a:pPr>
            <a:r>
              <a:rPr dirty="0" spc="65">
                <a:solidFill>
                  <a:srgbClr val="1F1B17"/>
                </a:solidFill>
              </a:rPr>
              <a:t>El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10">
                <a:solidFill>
                  <a:srgbClr val="1F1B17"/>
                </a:solidFill>
              </a:rPr>
              <a:t>Grupo: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10">
                <a:solidFill>
                  <a:srgbClr val="1F1B17"/>
                </a:solidFill>
              </a:rPr>
              <a:t>La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05">
                <a:solidFill>
                  <a:srgbClr val="1F1B17"/>
                </a:solidFill>
              </a:rPr>
              <a:t>Alegría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-280">
                <a:solidFill>
                  <a:srgbClr val="1F1B17"/>
                </a:solidFill>
              </a:rPr>
              <a:t>NA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86325" y="1266824"/>
            <a:ext cx="2886075" cy="2219325"/>
            <a:chOff x="4886325" y="1266824"/>
            <a:chExt cx="2886075" cy="2219325"/>
          </a:xfrm>
        </p:grpSpPr>
        <p:sp>
          <p:nvSpPr>
            <p:cNvPr id="5" name="object 5"/>
            <p:cNvSpPr/>
            <p:nvPr/>
          </p:nvSpPr>
          <p:spPr>
            <a:xfrm>
              <a:off x="4886325" y="1266824"/>
              <a:ext cx="2886075" cy="2219325"/>
            </a:xfrm>
            <a:custGeom>
              <a:avLst/>
              <a:gdLst/>
              <a:ahLst/>
              <a:cxnLst/>
              <a:rect l="l" t="t" r="r" b="b"/>
              <a:pathLst>
                <a:path w="2886075" h="2219325">
                  <a:moveTo>
                    <a:pt x="2867482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2197900"/>
                  </a:lnTo>
                  <a:lnTo>
                    <a:pt x="0" y="2200732"/>
                  </a:lnTo>
                  <a:lnTo>
                    <a:pt x="18592" y="2219325"/>
                  </a:lnTo>
                  <a:lnTo>
                    <a:pt x="2867482" y="2219325"/>
                  </a:lnTo>
                  <a:lnTo>
                    <a:pt x="2886075" y="2200732"/>
                  </a:lnTo>
                  <a:lnTo>
                    <a:pt x="2886075" y="18592"/>
                  </a:lnTo>
                  <a:lnTo>
                    <a:pt x="2870225" y="546"/>
                  </a:lnTo>
                  <a:lnTo>
                    <a:pt x="2867482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057775" y="1438274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5" y="0"/>
                  </a:moveTo>
                  <a:lnTo>
                    <a:pt x="248754" y="0"/>
                  </a:lnTo>
                  <a:lnTo>
                    <a:pt x="240347" y="406"/>
                  </a:lnTo>
                  <a:lnTo>
                    <a:pt x="198742" y="6578"/>
                  </a:lnTo>
                  <a:lnTo>
                    <a:pt x="150977" y="22796"/>
                  </a:lnTo>
                  <a:lnTo>
                    <a:pt x="107289" y="48018"/>
                  </a:lnTo>
                  <a:lnTo>
                    <a:pt x="69367" y="81280"/>
                  </a:lnTo>
                  <a:lnTo>
                    <a:pt x="38658" y="121297"/>
                  </a:lnTo>
                  <a:lnTo>
                    <a:pt x="16357" y="166535"/>
                  </a:lnTo>
                  <a:lnTo>
                    <a:pt x="3302" y="215265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78" y="315607"/>
                  </a:lnTo>
                  <a:lnTo>
                    <a:pt x="22796" y="363372"/>
                  </a:lnTo>
                  <a:lnTo>
                    <a:pt x="48018" y="407060"/>
                  </a:lnTo>
                  <a:lnTo>
                    <a:pt x="81280" y="444982"/>
                  </a:lnTo>
                  <a:lnTo>
                    <a:pt x="121297" y="475691"/>
                  </a:lnTo>
                  <a:lnTo>
                    <a:pt x="166535" y="497992"/>
                  </a:lnTo>
                  <a:lnTo>
                    <a:pt x="215265" y="511048"/>
                  </a:lnTo>
                  <a:lnTo>
                    <a:pt x="248754" y="514350"/>
                  </a:lnTo>
                  <a:lnTo>
                    <a:pt x="265595" y="514350"/>
                  </a:lnTo>
                  <a:lnTo>
                    <a:pt x="315607" y="507758"/>
                  </a:lnTo>
                  <a:lnTo>
                    <a:pt x="363372" y="491553"/>
                  </a:lnTo>
                  <a:lnTo>
                    <a:pt x="407060" y="466331"/>
                  </a:lnTo>
                  <a:lnTo>
                    <a:pt x="444982" y="433070"/>
                  </a:lnTo>
                  <a:lnTo>
                    <a:pt x="475691" y="393052"/>
                  </a:lnTo>
                  <a:lnTo>
                    <a:pt x="498005" y="347802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71" y="198742"/>
                  </a:lnTo>
                  <a:lnTo>
                    <a:pt x="491553" y="150977"/>
                  </a:lnTo>
                  <a:lnTo>
                    <a:pt x="466331" y="107289"/>
                  </a:lnTo>
                  <a:lnTo>
                    <a:pt x="433070" y="69367"/>
                  </a:lnTo>
                  <a:lnTo>
                    <a:pt x="393052" y="38658"/>
                  </a:lnTo>
                  <a:lnTo>
                    <a:pt x="347814" y="16357"/>
                  </a:lnTo>
                  <a:lnTo>
                    <a:pt x="299085" y="3302"/>
                  </a:lnTo>
                  <a:lnTo>
                    <a:pt x="274002" y="406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3E24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7" name="object 7"/>
          <p:cNvSpPr txBox="1"/>
          <p:nvPr/>
        </p:nvSpPr>
        <p:spPr>
          <a:xfrm>
            <a:off x="5045075" y="2116137"/>
            <a:ext cx="2468880" cy="1160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35">
                <a:solidFill>
                  <a:srgbClr val="4F4C49"/>
                </a:solidFill>
                <a:latin typeface="Palatino Linotype"/>
                <a:cs typeface="Palatino Linotype"/>
              </a:rPr>
              <a:t>Base</a:t>
            </a:r>
            <a:r>
              <a:rPr dirty="0" sz="1650" spc="4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90">
                <a:solidFill>
                  <a:srgbClr val="4F4C49"/>
                </a:solidFill>
                <a:latin typeface="Palatino Linotype"/>
                <a:cs typeface="Palatino Linotype"/>
              </a:rPr>
              <a:t>Fundamental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1900"/>
              </a:lnSpc>
              <a:spcBef>
                <a:spcPts val="505"/>
              </a:spcBef>
            </a:pP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Donde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todo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comienza: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adictos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reunidos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ayudarse mutuamente.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8" name="object 8"/>
          <p:cNvGrpSpPr/>
          <p:nvPr/>
        </p:nvGrpSpPr>
        <p:grpSpPr>
          <a:xfrm>
            <a:off x="7943850" y="1266824"/>
            <a:ext cx="2886075" cy="2219325"/>
            <a:chOff x="7943850" y="1266824"/>
            <a:chExt cx="2886075" cy="2219325"/>
          </a:xfrm>
        </p:grpSpPr>
        <p:sp>
          <p:nvSpPr>
            <p:cNvPr id="9" name="object 9"/>
            <p:cNvSpPr/>
            <p:nvPr/>
          </p:nvSpPr>
          <p:spPr>
            <a:xfrm>
              <a:off x="7943850" y="1266824"/>
              <a:ext cx="2886075" cy="2219325"/>
            </a:xfrm>
            <a:custGeom>
              <a:avLst/>
              <a:gdLst/>
              <a:ahLst/>
              <a:cxnLst/>
              <a:rect l="l" t="t" r="r" b="b"/>
              <a:pathLst>
                <a:path w="2886075" h="2219325">
                  <a:moveTo>
                    <a:pt x="2867482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2197900"/>
                  </a:lnTo>
                  <a:lnTo>
                    <a:pt x="0" y="2200732"/>
                  </a:lnTo>
                  <a:lnTo>
                    <a:pt x="18592" y="2219325"/>
                  </a:lnTo>
                  <a:lnTo>
                    <a:pt x="2867482" y="2219325"/>
                  </a:lnTo>
                  <a:lnTo>
                    <a:pt x="2886075" y="2200732"/>
                  </a:lnTo>
                  <a:lnTo>
                    <a:pt x="2886075" y="18592"/>
                  </a:lnTo>
                  <a:lnTo>
                    <a:pt x="2870225" y="546"/>
                  </a:lnTo>
                  <a:lnTo>
                    <a:pt x="2867482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8115300" y="1438274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5" y="0"/>
                  </a:moveTo>
                  <a:lnTo>
                    <a:pt x="248754" y="0"/>
                  </a:lnTo>
                  <a:lnTo>
                    <a:pt x="240347" y="406"/>
                  </a:lnTo>
                  <a:lnTo>
                    <a:pt x="198742" y="6578"/>
                  </a:lnTo>
                  <a:lnTo>
                    <a:pt x="150977" y="22796"/>
                  </a:lnTo>
                  <a:lnTo>
                    <a:pt x="107289" y="48018"/>
                  </a:lnTo>
                  <a:lnTo>
                    <a:pt x="69367" y="81280"/>
                  </a:lnTo>
                  <a:lnTo>
                    <a:pt x="38658" y="121297"/>
                  </a:lnTo>
                  <a:lnTo>
                    <a:pt x="16357" y="166535"/>
                  </a:lnTo>
                  <a:lnTo>
                    <a:pt x="3302" y="215265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78" y="315607"/>
                  </a:lnTo>
                  <a:lnTo>
                    <a:pt x="22796" y="363372"/>
                  </a:lnTo>
                  <a:lnTo>
                    <a:pt x="48018" y="407060"/>
                  </a:lnTo>
                  <a:lnTo>
                    <a:pt x="81280" y="444982"/>
                  </a:lnTo>
                  <a:lnTo>
                    <a:pt x="121297" y="475691"/>
                  </a:lnTo>
                  <a:lnTo>
                    <a:pt x="166535" y="497992"/>
                  </a:lnTo>
                  <a:lnTo>
                    <a:pt x="215265" y="511048"/>
                  </a:lnTo>
                  <a:lnTo>
                    <a:pt x="248754" y="514350"/>
                  </a:lnTo>
                  <a:lnTo>
                    <a:pt x="265595" y="514350"/>
                  </a:lnTo>
                  <a:lnTo>
                    <a:pt x="315607" y="507758"/>
                  </a:lnTo>
                  <a:lnTo>
                    <a:pt x="363372" y="491553"/>
                  </a:lnTo>
                  <a:lnTo>
                    <a:pt x="407060" y="466331"/>
                  </a:lnTo>
                  <a:lnTo>
                    <a:pt x="444982" y="433070"/>
                  </a:lnTo>
                  <a:lnTo>
                    <a:pt x="475678" y="393052"/>
                  </a:lnTo>
                  <a:lnTo>
                    <a:pt x="497992" y="347802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58" y="198742"/>
                  </a:lnTo>
                  <a:lnTo>
                    <a:pt x="491553" y="150977"/>
                  </a:lnTo>
                  <a:lnTo>
                    <a:pt x="466331" y="107289"/>
                  </a:lnTo>
                  <a:lnTo>
                    <a:pt x="433070" y="69367"/>
                  </a:lnTo>
                  <a:lnTo>
                    <a:pt x="393052" y="38658"/>
                  </a:lnTo>
                  <a:lnTo>
                    <a:pt x="347802" y="16357"/>
                  </a:lnTo>
                  <a:lnTo>
                    <a:pt x="299085" y="3302"/>
                  </a:lnTo>
                  <a:lnTo>
                    <a:pt x="274002" y="406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3E2412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253049" y="1579136"/>
              <a:ext cx="241682" cy="235446"/>
            </a:xfrm>
            <a:prstGeom prst="rect">
              <a:avLst/>
            </a:prstGeom>
          </p:spPr>
        </p:pic>
      </p:grpSp>
      <p:sp>
        <p:nvSpPr>
          <p:cNvPr id="12" name="object 12"/>
          <p:cNvSpPr txBox="1"/>
          <p:nvPr/>
        </p:nvSpPr>
        <p:spPr>
          <a:xfrm>
            <a:off x="8102600" y="2116137"/>
            <a:ext cx="2335530" cy="1160145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5">
                <a:solidFill>
                  <a:srgbClr val="4F4C49"/>
                </a:solidFill>
                <a:latin typeface="Palatino Linotype"/>
                <a:cs typeface="Palatino Linotype"/>
              </a:rPr>
              <a:t>Propósito</a:t>
            </a:r>
            <a:r>
              <a:rPr dirty="0" sz="1650" spc="4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65">
                <a:solidFill>
                  <a:srgbClr val="4F4C49"/>
                </a:solidFill>
                <a:latin typeface="Palatino Linotype"/>
                <a:cs typeface="Palatino Linotype"/>
              </a:rPr>
              <a:t>Primordial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1900"/>
              </a:lnSpc>
              <a:spcBef>
                <a:spcPts val="505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Como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Alegría,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grupo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mantiene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vivo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mensaje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de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recuperación.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13" name="object 13"/>
          <p:cNvGrpSpPr/>
          <p:nvPr/>
        </p:nvGrpSpPr>
        <p:grpSpPr>
          <a:xfrm>
            <a:off x="4886325" y="3657600"/>
            <a:ext cx="5943600" cy="1952625"/>
            <a:chOff x="4886325" y="3657600"/>
            <a:chExt cx="5943600" cy="1952625"/>
          </a:xfrm>
        </p:grpSpPr>
        <p:sp>
          <p:nvSpPr>
            <p:cNvPr id="14" name="object 14"/>
            <p:cNvSpPr/>
            <p:nvPr/>
          </p:nvSpPr>
          <p:spPr>
            <a:xfrm>
              <a:off x="4886325" y="3657600"/>
              <a:ext cx="5943600" cy="1952625"/>
            </a:xfrm>
            <a:custGeom>
              <a:avLst/>
              <a:gdLst/>
              <a:ahLst/>
              <a:cxnLst/>
              <a:rect l="l" t="t" r="r" b="b"/>
              <a:pathLst>
                <a:path w="5943600" h="1952625">
                  <a:moveTo>
                    <a:pt x="5925007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1931200"/>
                  </a:lnTo>
                  <a:lnTo>
                    <a:pt x="0" y="1934032"/>
                  </a:lnTo>
                  <a:lnTo>
                    <a:pt x="18592" y="1952625"/>
                  </a:lnTo>
                  <a:lnTo>
                    <a:pt x="5925007" y="1952625"/>
                  </a:lnTo>
                  <a:lnTo>
                    <a:pt x="5943600" y="1934032"/>
                  </a:lnTo>
                  <a:lnTo>
                    <a:pt x="5943600" y="18592"/>
                  </a:lnTo>
                  <a:lnTo>
                    <a:pt x="5927750" y="546"/>
                  </a:lnTo>
                  <a:lnTo>
                    <a:pt x="5925007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5057775" y="3829050"/>
              <a:ext cx="514350" cy="514350"/>
            </a:xfrm>
            <a:custGeom>
              <a:avLst/>
              <a:gdLst/>
              <a:ahLst/>
              <a:cxnLst/>
              <a:rect l="l" t="t" r="r" b="b"/>
              <a:pathLst>
                <a:path w="514350" h="514350">
                  <a:moveTo>
                    <a:pt x="265595" y="0"/>
                  </a:moveTo>
                  <a:lnTo>
                    <a:pt x="248754" y="0"/>
                  </a:lnTo>
                  <a:lnTo>
                    <a:pt x="240347" y="406"/>
                  </a:lnTo>
                  <a:lnTo>
                    <a:pt x="198742" y="6578"/>
                  </a:lnTo>
                  <a:lnTo>
                    <a:pt x="150977" y="22796"/>
                  </a:lnTo>
                  <a:lnTo>
                    <a:pt x="107289" y="48018"/>
                  </a:lnTo>
                  <a:lnTo>
                    <a:pt x="69367" y="81280"/>
                  </a:lnTo>
                  <a:lnTo>
                    <a:pt x="38658" y="121297"/>
                  </a:lnTo>
                  <a:lnTo>
                    <a:pt x="16357" y="166535"/>
                  </a:lnTo>
                  <a:lnTo>
                    <a:pt x="3302" y="215265"/>
                  </a:lnTo>
                  <a:lnTo>
                    <a:pt x="0" y="248754"/>
                  </a:lnTo>
                  <a:lnTo>
                    <a:pt x="0" y="257175"/>
                  </a:lnTo>
                  <a:lnTo>
                    <a:pt x="0" y="265595"/>
                  </a:lnTo>
                  <a:lnTo>
                    <a:pt x="6578" y="315607"/>
                  </a:lnTo>
                  <a:lnTo>
                    <a:pt x="22796" y="363372"/>
                  </a:lnTo>
                  <a:lnTo>
                    <a:pt x="48018" y="407060"/>
                  </a:lnTo>
                  <a:lnTo>
                    <a:pt x="81280" y="444982"/>
                  </a:lnTo>
                  <a:lnTo>
                    <a:pt x="121297" y="475691"/>
                  </a:lnTo>
                  <a:lnTo>
                    <a:pt x="166535" y="497992"/>
                  </a:lnTo>
                  <a:lnTo>
                    <a:pt x="215265" y="511048"/>
                  </a:lnTo>
                  <a:lnTo>
                    <a:pt x="248754" y="514350"/>
                  </a:lnTo>
                  <a:lnTo>
                    <a:pt x="265595" y="514350"/>
                  </a:lnTo>
                  <a:lnTo>
                    <a:pt x="315607" y="507758"/>
                  </a:lnTo>
                  <a:lnTo>
                    <a:pt x="363372" y="491553"/>
                  </a:lnTo>
                  <a:lnTo>
                    <a:pt x="407060" y="466331"/>
                  </a:lnTo>
                  <a:lnTo>
                    <a:pt x="444982" y="433070"/>
                  </a:lnTo>
                  <a:lnTo>
                    <a:pt x="475691" y="393052"/>
                  </a:lnTo>
                  <a:lnTo>
                    <a:pt x="498005" y="347802"/>
                  </a:lnTo>
                  <a:lnTo>
                    <a:pt x="511048" y="299085"/>
                  </a:lnTo>
                  <a:lnTo>
                    <a:pt x="514350" y="265595"/>
                  </a:lnTo>
                  <a:lnTo>
                    <a:pt x="514350" y="248754"/>
                  </a:lnTo>
                  <a:lnTo>
                    <a:pt x="507771" y="198742"/>
                  </a:lnTo>
                  <a:lnTo>
                    <a:pt x="491553" y="150977"/>
                  </a:lnTo>
                  <a:lnTo>
                    <a:pt x="466331" y="107289"/>
                  </a:lnTo>
                  <a:lnTo>
                    <a:pt x="433070" y="69367"/>
                  </a:lnTo>
                  <a:lnTo>
                    <a:pt x="393052" y="38658"/>
                  </a:lnTo>
                  <a:lnTo>
                    <a:pt x="347814" y="16357"/>
                  </a:lnTo>
                  <a:lnTo>
                    <a:pt x="299085" y="3302"/>
                  </a:lnTo>
                  <a:lnTo>
                    <a:pt x="274002" y="406"/>
                  </a:lnTo>
                  <a:lnTo>
                    <a:pt x="265595" y="0"/>
                  </a:lnTo>
                  <a:close/>
                </a:path>
              </a:pathLst>
            </a:custGeom>
            <a:solidFill>
              <a:srgbClr val="3E24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6" name="object 16"/>
          <p:cNvSpPr txBox="1"/>
          <p:nvPr/>
        </p:nvSpPr>
        <p:spPr>
          <a:xfrm>
            <a:off x="5045075" y="4506912"/>
            <a:ext cx="4712335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4F4C49"/>
                </a:solidFill>
                <a:latin typeface="Palatino Linotype"/>
                <a:cs typeface="Palatino Linotype"/>
              </a:rPr>
              <a:t>Autonomía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 spc="-145">
                <a:solidFill>
                  <a:srgbClr val="4F4C49"/>
                </a:solidFill>
                <a:latin typeface="Verdana"/>
                <a:cs typeface="Verdana"/>
              </a:rPr>
              <a:t>Se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autofinancian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se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enfocan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solo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recuperación,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sin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distracciones.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5130800" y="5927089"/>
            <a:ext cx="5646420" cy="57785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Alegría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es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quien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guía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Riley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hacia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felicidad.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grupo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es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quien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guía al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adicto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hacia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Arial Black"/>
                <a:cs typeface="Arial Black"/>
              </a:rPr>
              <a:t>recuperación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8" name="object 18"/>
          <p:cNvSpPr/>
          <p:nvPr/>
        </p:nvSpPr>
        <p:spPr>
          <a:xfrm>
            <a:off x="4886325" y="5800726"/>
            <a:ext cx="19050" cy="933450"/>
          </a:xfrm>
          <a:custGeom>
            <a:avLst/>
            <a:gdLst/>
            <a:ahLst/>
            <a:cxnLst/>
            <a:rect l="l" t="t" r="r" b="b"/>
            <a:pathLst>
              <a:path w="19050" h="933450">
                <a:moveTo>
                  <a:pt x="19050" y="0"/>
                </a:moveTo>
                <a:lnTo>
                  <a:pt x="0" y="0"/>
                </a:lnTo>
                <a:lnTo>
                  <a:pt x="0" y="933450"/>
                </a:lnTo>
                <a:lnTo>
                  <a:pt x="19050" y="933450"/>
                </a:lnTo>
                <a:lnTo>
                  <a:pt x="19050" y="0"/>
                </a:lnTo>
                <a:close/>
              </a:path>
            </a:pathLst>
          </a:custGeom>
          <a:solidFill>
            <a:srgbClr val="3E2412"/>
          </a:solidFill>
        </p:spPr>
        <p:txBody>
          <a:bodyPr wrap="square" lIns="0" tIns="0" rIns="0" bIns="0" rtlCol="0"/>
          <a:lstStyle/>
          <a:p/>
        </p:txBody>
      </p:sp>
      <p:pic>
        <p:nvPicPr>
          <p:cNvPr id="19" name="object 19">
            <a:hlinkClick r:id="rId4"/>
          </p:cNvPr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9580244" y="6688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pc="210">
                <a:solidFill>
                  <a:srgbClr val="1F1B17"/>
                </a:solidFill>
              </a:rPr>
              <a:t>Representante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170">
                <a:solidFill>
                  <a:srgbClr val="1F1B17"/>
                </a:solidFill>
              </a:rPr>
              <a:t>Servicio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110">
                <a:solidFill>
                  <a:srgbClr val="1F1B17"/>
                </a:solidFill>
              </a:rPr>
              <a:t>Grupo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-10">
                <a:solidFill>
                  <a:srgbClr val="1F1B17"/>
                </a:solidFill>
              </a:rPr>
              <a:t>(RSG)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50" spc="70">
                <a:solidFill>
                  <a:srgbClr val="1F1B17"/>
                </a:solidFill>
              </a:rPr>
              <a:t>La</a:t>
            </a:r>
            <a:r>
              <a:rPr dirty="0" sz="1650" spc="35">
                <a:solidFill>
                  <a:srgbClr val="1F1B17"/>
                </a:solidFill>
              </a:rPr>
              <a:t> </a:t>
            </a:r>
            <a:r>
              <a:rPr dirty="0" sz="1650" spc="100">
                <a:solidFill>
                  <a:srgbClr val="1F1B17"/>
                </a:solidFill>
              </a:rPr>
              <a:t>Tristeza</a:t>
            </a:r>
            <a:r>
              <a:rPr dirty="0" sz="1650" spc="35">
                <a:solidFill>
                  <a:srgbClr val="1F1B17"/>
                </a:solidFill>
              </a:rPr>
              <a:t> </a:t>
            </a:r>
            <a:r>
              <a:rPr dirty="0" sz="1650" spc="90">
                <a:solidFill>
                  <a:srgbClr val="1F1B17"/>
                </a:solidFill>
              </a:rPr>
              <a:t>que</a:t>
            </a:r>
            <a:r>
              <a:rPr dirty="0" sz="1650" spc="40">
                <a:solidFill>
                  <a:srgbClr val="1F1B17"/>
                </a:solidFill>
              </a:rPr>
              <a:t> </a:t>
            </a:r>
            <a:r>
              <a:rPr dirty="0" sz="1650" spc="130">
                <a:solidFill>
                  <a:srgbClr val="1F1B17"/>
                </a:solidFill>
              </a:rPr>
              <a:t>conecta</a:t>
            </a:r>
            <a:endParaRPr sz="1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790700"/>
            <a:ext cx="6505574" cy="3629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18004" y="2993389"/>
            <a:ext cx="3231515" cy="113030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34300"/>
              </a:lnSpc>
              <a:spcBef>
                <a:spcPts val="100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Tristeza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"Inside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Out"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parece insignificante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al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principio,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pero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resulta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ser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10" i="1">
                <a:solidFill>
                  <a:srgbClr val="4F4C49"/>
                </a:solidFill>
                <a:latin typeface="Arial Black"/>
                <a:cs typeface="Arial Black"/>
              </a:rPr>
              <a:t>esencial</a:t>
            </a:r>
            <a:r>
              <a:rPr dirty="0" sz="1350" spc="-80" i="1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conectar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emociones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y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comprender</a:t>
            </a:r>
            <a:r>
              <a:rPr dirty="0" sz="1350" spc="-8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situaciones</a:t>
            </a:r>
            <a:r>
              <a:rPr dirty="0" sz="1350" spc="-8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complejas.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581025" y="5810250"/>
            <a:ext cx="5048250" cy="1295400"/>
            <a:chOff x="581025" y="5810250"/>
            <a:chExt cx="5048250" cy="1295400"/>
          </a:xfrm>
        </p:grpSpPr>
        <p:sp>
          <p:nvSpPr>
            <p:cNvPr id="6" name="object 6"/>
            <p:cNvSpPr/>
            <p:nvPr/>
          </p:nvSpPr>
          <p:spPr>
            <a:xfrm>
              <a:off x="600075" y="5819775"/>
              <a:ext cx="5019675" cy="1276350"/>
            </a:xfrm>
            <a:custGeom>
              <a:avLst/>
              <a:gdLst/>
              <a:ahLst/>
              <a:cxnLst/>
              <a:rect l="l" t="t" r="r" b="b"/>
              <a:pathLst>
                <a:path w="5019675" h="1276350">
                  <a:moveTo>
                    <a:pt x="5011051" y="0"/>
                  </a:moveTo>
                  <a:lnTo>
                    <a:pt x="71194" y="0"/>
                  </a:lnTo>
                  <a:lnTo>
                    <a:pt x="66243" y="431"/>
                  </a:lnTo>
                  <a:lnTo>
                    <a:pt x="29706" y="13665"/>
                  </a:lnTo>
                  <a:lnTo>
                    <a:pt x="3884" y="45199"/>
                  </a:lnTo>
                  <a:lnTo>
                    <a:pt x="0" y="62293"/>
                  </a:lnTo>
                  <a:lnTo>
                    <a:pt x="0" y="1209676"/>
                  </a:lnTo>
                  <a:lnTo>
                    <a:pt x="0" y="1214051"/>
                  </a:lnTo>
                  <a:lnTo>
                    <a:pt x="15622" y="1250355"/>
                  </a:lnTo>
                  <a:lnTo>
                    <a:pt x="51663" y="1272947"/>
                  </a:lnTo>
                  <a:lnTo>
                    <a:pt x="71194" y="1276351"/>
                  </a:lnTo>
                  <a:lnTo>
                    <a:pt x="5011051" y="1276346"/>
                  </a:lnTo>
                  <a:lnTo>
                    <a:pt x="5013858" y="1275185"/>
                  </a:lnTo>
                  <a:lnTo>
                    <a:pt x="5018519" y="1270537"/>
                  </a:lnTo>
                  <a:lnTo>
                    <a:pt x="5019675" y="1267729"/>
                  </a:lnTo>
                  <a:lnTo>
                    <a:pt x="5019675" y="8623"/>
                  </a:lnTo>
                  <a:lnTo>
                    <a:pt x="5018519" y="5803"/>
                  </a:lnTo>
                  <a:lnTo>
                    <a:pt x="5016182" y="3492"/>
                  </a:lnTo>
                  <a:lnTo>
                    <a:pt x="5013858" y="1155"/>
                  </a:lnTo>
                  <a:lnTo>
                    <a:pt x="5011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0913" y="5810262"/>
              <a:ext cx="5028565" cy="1295400"/>
            </a:xfrm>
            <a:custGeom>
              <a:avLst/>
              <a:gdLst/>
              <a:ahLst/>
              <a:cxnLst/>
              <a:rect l="l" t="t" r="r" b="b"/>
              <a:pathLst>
                <a:path w="5028565" h="1295400">
                  <a:moveTo>
                    <a:pt x="5028349" y="15519"/>
                  </a:moveTo>
                  <a:lnTo>
                    <a:pt x="5026253" y="10464"/>
                  </a:lnTo>
                  <a:lnTo>
                    <a:pt x="5022545" y="6756"/>
                  </a:lnTo>
                  <a:lnTo>
                    <a:pt x="5022075" y="6273"/>
                  </a:lnTo>
                  <a:lnTo>
                    <a:pt x="5017884" y="2095"/>
                  </a:lnTo>
                  <a:lnTo>
                    <a:pt x="5012842" y="0"/>
                  </a:lnTo>
                  <a:lnTo>
                    <a:pt x="75349" y="0"/>
                  </a:lnTo>
                  <a:lnTo>
                    <a:pt x="67843" y="355"/>
                  </a:lnTo>
                  <a:lnTo>
                    <a:pt x="27038" y="17259"/>
                  </a:lnTo>
                  <a:lnTo>
                    <a:pt x="2413" y="54102"/>
                  </a:lnTo>
                  <a:lnTo>
                    <a:pt x="0" y="65430"/>
                  </a:lnTo>
                  <a:lnTo>
                    <a:pt x="1092" y="61328"/>
                  </a:lnTo>
                  <a:lnTo>
                    <a:pt x="8826" y="47332"/>
                  </a:lnTo>
                  <a:lnTo>
                    <a:pt x="46189" y="23393"/>
                  </a:lnTo>
                  <a:lnTo>
                    <a:pt x="75349" y="19050"/>
                  </a:lnTo>
                  <a:lnTo>
                    <a:pt x="5008511" y="19050"/>
                  </a:lnTo>
                  <a:lnTo>
                    <a:pt x="5009223" y="19786"/>
                  </a:lnTo>
                  <a:lnTo>
                    <a:pt x="5009299" y="1275549"/>
                  </a:lnTo>
                  <a:lnTo>
                    <a:pt x="5008905" y="1275956"/>
                  </a:lnTo>
                  <a:lnTo>
                    <a:pt x="5008511" y="1276350"/>
                  </a:lnTo>
                  <a:lnTo>
                    <a:pt x="75349" y="1276350"/>
                  </a:lnTo>
                  <a:lnTo>
                    <a:pt x="33007" y="1266723"/>
                  </a:lnTo>
                  <a:lnTo>
                    <a:pt x="1092" y="1234059"/>
                  </a:lnTo>
                  <a:lnTo>
                    <a:pt x="0" y="1229944"/>
                  </a:lnTo>
                  <a:lnTo>
                    <a:pt x="609" y="1234059"/>
                  </a:lnTo>
                  <a:lnTo>
                    <a:pt x="2413" y="1241285"/>
                  </a:lnTo>
                  <a:lnTo>
                    <a:pt x="4851" y="1248067"/>
                  </a:lnTo>
                  <a:lnTo>
                    <a:pt x="4953" y="1248359"/>
                  </a:lnTo>
                  <a:lnTo>
                    <a:pt x="33007" y="1282560"/>
                  </a:lnTo>
                  <a:lnTo>
                    <a:pt x="75349" y="1295400"/>
                  </a:lnTo>
                  <a:lnTo>
                    <a:pt x="5012842" y="1295400"/>
                  </a:lnTo>
                  <a:lnTo>
                    <a:pt x="5017884" y="1293304"/>
                  </a:lnTo>
                  <a:lnTo>
                    <a:pt x="5022075" y="1289113"/>
                  </a:lnTo>
                  <a:lnTo>
                    <a:pt x="5022558" y="1288643"/>
                  </a:lnTo>
                  <a:lnTo>
                    <a:pt x="5026253" y="1284935"/>
                  </a:lnTo>
                  <a:lnTo>
                    <a:pt x="5028349" y="1279880"/>
                  </a:lnTo>
                  <a:lnTo>
                    <a:pt x="5028349" y="15519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581025" y="5810250"/>
              <a:ext cx="76200" cy="1295400"/>
            </a:xfrm>
            <a:custGeom>
              <a:avLst/>
              <a:gdLst/>
              <a:ahLst/>
              <a:cxnLst/>
              <a:rect l="l" t="t" r="r" b="b"/>
              <a:pathLst>
                <a:path w="76200" h="1295400">
                  <a:moveTo>
                    <a:pt x="76200" y="0"/>
                  </a:moveTo>
                  <a:lnTo>
                    <a:pt x="18588" y="0"/>
                  </a:lnTo>
                  <a:lnTo>
                    <a:pt x="15854" y="546"/>
                  </a:lnTo>
                  <a:lnTo>
                    <a:pt x="0" y="18592"/>
                  </a:lnTo>
                  <a:lnTo>
                    <a:pt x="0" y="1273970"/>
                  </a:lnTo>
                  <a:lnTo>
                    <a:pt x="0" y="1276807"/>
                  </a:lnTo>
                  <a:lnTo>
                    <a:pt x="76200" y="1295401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E24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" name="object 9"/>
          <p:cNvSpPr txBox="1"/>
          <p:nvPr/>
        </p:nvSpPr>
        <p:spPr>
          <a:xfrm>
            <a:off x="835025" y="5992812"/>
            <a:ext cx="4562475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>
                <a:solidFill>
                  <a:srgbClr val="4F4C49"/>
                </a:solidFill>
                <a:latin typeface="Palatino Linotype"/>
                <a:cs typeface="Palatino Linotype"/>
              </a:rPr>
              <a:t>Voz</a:t>
            </a:r>
            <a:r>
              <a:rPr dirty="0" sz="1650" spc="4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50">
                <a:solidFill>
                  <a:srgbClr val="4F4C49"/>
                </a:solidFill>
                <a:latin typeface="Palatino Linotype"/>
                <a:cs typeface="Palatino Linotype"/>
              </a:rPr>
              <a:t>del</a:t>
            </a:r>
            <a:r>
              <a:rPr dirty="0" sz="1650" spc="4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80">
                <a:solidFill>
                  <a:srgbClr val="4F4C49"/>
                </a:solidFill>
                <a:latin typeface="Palatino Linotype"/>
                <a:cs typeface="Palatino Linotype"/>
              </a:rPr>
              <a:t>grupo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Lleva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las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necesidades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inquietudes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niveles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superiores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4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servicio.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10" name="object 10"/>
          <p:cNvGrpSpPr/>
          <p:nvPr/>
        </p:nvGrpSpPr>
        <p:grpSpPr>
          <a:xfrm>
            <a:off x="5781675" y="5810250"/>
            <a:ext cx="5048250" cy="1295400"/>
            <a:chOff x="5781675" y="5810250"/>
            <a:chExt cx="5048250" cy="1295400"/>
          </a:xfrm>
        </p:grpSpPr>
        <p:sp>
          <p:nvSpPr>
            <p:cNvPr id="11" name="object 11"/>
            <p:cNvSpPr/>
            <p:nvPr/>
          </p:nvSpPr>
          <p:spPr>
            <a:xfrm>
              <a:off x="5800725" y="5819775"/>
              <a:ext cx="5019675" cy="1276350"/>
            </a:xfrm>
            <a:custGeom>
              <a:avLst/>
              <a:gdLst/>
              <a:ahLst/>
              <a:cxnLst/>
              <a:rect l="l" t="t" r="r" b="b"/>
              <a:pathLst>
                <a:path w="5019675" h="1276350">
                  <a:moveTo>
                    <a:pt x="5011051" y="0"/>
                  </a:moveTo>
                  <a:lnTo>
                    <a:pt x="71196" y="0"/>
                  </a:lnTo>
                  <a:lnTo>
                    <a:pt x="66243" y="431"/>
                  </a:lnTo>
                  <a:lnTo>
                    <a:pt x="29705" y="13665"/>
                  </a:lnTo>
                  <a:lnTo>
                    <a:pt x="3886" y="45199"/>
                  </a:lnTo>
                  <a:lnTo>
                    <a:pt x="0" y="62293"/>
                  </a:lnTo>
                  <a:lnTo>
                    <a:pt x="0" y="1209676"/>
                  </a:lnTo>
                  <a:lnTo>
                    <a:pt x="0" y="1214051"/>
                  </a:lnTo>
                  <a:lnTo>
                    <a:pt x="15621" y="1250355"/>
                  </a:lnTo>
                  <a:lnTo>
                    <a:pt x="51663" y="1272947"/>
                  </a:lnTo>
                  <a:lnTo>
                    <a:pt x="71196" y="1276351"/>
                  </a:lnTo>
                  <a:lnTo>
                    <a:pt x="5011051" y="1276346"/>
                  </a:lnTo>
                  <a:lnTo>
                    <a:pt x="5013858" y="1275185"/>
                  </a:lnTo>
                  <a:lnTo>
                    <a:pt x="5018506" y="1270537"/>
                  </a:lnTo>
                  <a:lnTo>
                    <a:pt x="5019675" y="1267729"/>
                  </a:lnTo>
                  <a:lnTo>
                    <a:pt x="5019675" y="8623"/>
                  </a:lnTo>
                  <a:lnTo>
                    <a:pt x="5018506" y="5803"/>
                  </a:lnTo>
                  <a:lnTo>
                    <a:pt x="5013858" y="1155"/>
                  </a:lnTo>
                  <a:lnTo>
                    <a:pt x="5011051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2" name="object 12"/>
            <p:cNvSpPr/>
            <p:nvPr/>
          </p:nvSpPr>
          <p:spPr>
            <a:xfrm>
              <a:off x="5801563" y="5810262"/>
              <a:ext cx="5028565" cy="1295400"/>
            </a:xfrm>
            <a:custGeom>
              <a:avLst/>
              <a:gdLst/>
              <a:ahLst/>
              <a:cxnLst/>
              <a:rect l="l" t="t" r="r" b="b"/>
              <a:pathLst>
                <a:path w="5028565" h="1295400">
                  <a:moveTo>
                    <a:pt x="5028349" y="15519"/>
                  </a:moveTo>
                  <a:lnTo>
                    <a:pt x="5026253" y="10464"/>
                  </a:lnTo>
                  <a:lnTo>
                    <a:pt x="5022545" y="6756"/>
                  </a:lnTo>
                  <a:lnTo>
                    <a:pt x="5022075" y="6273"/>
                  </a:lnTo>
                  <a:lnTo>
                    <a:pt x="5017884" y="2095"/>
                  </a:lnTo>
                  <a:lnTo>
                    <a:pt x="5012842" y="0"/>
                  </a:lnTo>
                  <a:lnTo>
                    <a:pt x="75349" y="0"/>
                  </a:lnTo>
                  <a:lnTo>
                    <a:pt x="67843" y="355"/>
                  </a:lnTo>
                  <a:lnTo>
                    <a:pt x="27038" y="17259"/>
                  </a:lnTo>
                  <a:lnTo>
                    <a:pt x="2413" y="54102"/>
                  </a:lnTo>
                  <a:lnTo>
                    <a:pt x="0" y="65430"/>
                  </a:lnTo>
                  <a:lnTo>
                    <a:pt x="1079" y="61328"/>
                  </a:lnTo>
                  <a:lnTo>
                    <a:pt x="8813" y="47332"/>
                  </a:lnTo>
                  <a:lnTo>
                    <a:pt x="46189" y="23393"/>
                  </a:lnTo>
                  <a:lnTo>
                    <a:pt x="75349" y="19050"/>
                  </a:lnTo>
                  <a:lnTo>
                    <a:pt x="5008511" y="19050"/>
                  </a:lnTo>
                  <a:lnTo>
                    <a:pt x="5009223" y="19786"/>
                  </a:lnTo>
                  <a:lnTo>
                    <a:pt x="5009299" y="1275549"/>
                  </a:lnTo>
                  <a:lnTo>
                    <a:pt x="5008905" y="1275956"/>
                  </a:lnTo>
                  <a:lnTo>
                    <a:pt x="5008511" y="1276350"/>
                  </a:lnTo>
                  <a:lnTo>
                    <a:pt x="75349" y="1276350"/>
                  </a:lnTo>
                  <a:lnTo>
                    <a:pt x="33007" y="1266723"/>
                  </a:lnTo>
                  <a:lnTo>
                    <a:pt x="1079" y="1234059"/>
                  </a:lnTo>
                  <a:lnTo>
                    <a:pt x="0" y="1229956"/>
                  </a:lnTo>
                  <a:lnTo>
                    <a:pt x="609" y="1234059"/>
                  </a:lnTo>
                  <a:lnTo>
                    <a:pt x="2413" y="1241285"/>
                  </a:lnTo>
                  <a:lnTo>
                    <a:pt x="4851" y="1248067"/>
                  </a:lnTo>
                  <a:lnTo>
                    <a:pt x="4953" y="1248359"/>
                  </a:lnTo>
                  <a:lnTo>
                    <a:pt x="33007" y="1282560"/>
                  </a:lnTo>
                  <a:lnTo>
                    <a:pt x="75349" y="1295400"/>
                  </a:lnTo>
                  <a:lnTo>
                    <a:pt x="5012829" y="1295400"/>
                  </a:lnTo>
                  <a:lnTo>
                    <a:pt x="5017884" y="1293304"/>
                  </a:lnTo>
                  <a:lnTo>
                    <a:pt x="5022075" y="1289113"/>
                  </a:lnTo>
                  <a:lnTo>
                    <a:pt x="5022545" y="1288643"/>
                  </a:lnTo>
                  <a:lnTo>
                    <a:pt x="5026253" y="1284935"/>
                  </a:lnTo>
                  <a:lnTo>
                    <a:pt x="5028349" y="1279880"/>
                  </a:lnTo>
                  <a:lnTo>
                    <a:pt x="5028349" y="15519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5781675" y="5810250"/>
              <a:ext cx="76200" cy="1295400"/>
            </a:xfrm>
            <a:custGeom>
              <a:avLst/>
              <a:gdLst/>
              <a:ahLst/>
              <a:cxnLst/>
              <a:rect l="l" t="t" r="r" b="b"/>
              <a:pathLst>
                <a:path w="76200" h="1295400">
                  <a:moveTo>
                    <a:pt x="76200" y="0"/>
                  </a:moveTo>
                  <a:lnTo>
                    <a:pt x="18592" y="0"/>
                  </a:lnTo>
                  <a:lnTo>
                    <a:pt x="15849" y="546"/>
                  </a:lnTo>
                  <a:lnTo>
                    <a:pt x="0" y="18592"/>
                  </a:lnTo>
                  <a:lnTo>
                    <a:pt x="0" y="1273970"/>
                  </a:lnTo>
                  <a:lnTo>
                    <a:pt x="0" y="1276807"/>
                  </a:lnTo>
                  <a:lnTo>
                    <a:pt x="76200" y="1295401"/>
                  </a:lnTo>
                  <a:lnTo>
                    <a:pt x="76200" y="0"/>
                  </a:lnTo>
                  <a:close/>
                </a:path>
              </a:pathLst>
            </a:custGeom>
            <a:solidFill>
              <a:srgbClr val="3E2412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6035675" y="5992812"/>
            <a:ext cx="4523740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5">
                <a:solidFill>
                  <a:srgbClr val="4F4C49"/>
                </a:solidFill>
                <a:latin typeface="Palatino Linotype"/>
                <a:cs typeface="Palatino Linotype"/>
              </a:rPr>
              <a:t>Puente</a:t>
            </a:r>
            <a:r>
              <a:rPr dirty="0" sz="1650" spc="3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60">
                <a:solidFill>
                  <a:srgbClr val="4F4C49"/>
                </a:solidFill>
                <a:latin typeface="Palatino Linotype"/>
                <a:cs typeface="Palatino Linotype"/>
              </a:rPr>
              <a:t>vital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Participa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comités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Verdana"/>
                <a:cs typeface="Verdana"/>
              </a:rPr>
              <a:t>asambleas,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asegurando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cada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grupo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sea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escuchado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atendido.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5" name="object 1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7069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4286250" cy="6705599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73625" y="492125"/>
            <a:ext cx="5664835" cy="10731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170">
                <a:solidFill>
                  <a:srgbClr val="1F1B17"/>
                </a:solidFill>
              </a:rPr>
              <a:t>Comité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170">
                <a:solidFill>
                  <a:srgbClr val="1F1B17"/>
                </a:solidFill>
              </a:rPr>
              <a:t>Servicio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80">
                <a:solidFill>
                  <a:srgbClr val="1F1B17"/>
                </a:solidFill>
              </a:rPr>
              <a:t>Área </a:t>
            </a:r>
            <a:r>
              <a:rPr dirty="0" spc="-10">
                <a:solidFill>
                  <a:srgbClr val="1F1B17"/>
                </a:solidFill>
              </a:rPr>
              <a:t>(CSA)</a:t>
            </a:r>
          </a:p>
        </p:txBody>
      </p:sp>
      <p:grpSp>
        <p:nvGrpSpPr>
          <p:cNvPr id="4" name="object 4"/>
          <p:cNvGrpSpPr/>
          <p:nvPr/>
        </p:nvGrpSpPr>
        <p:grpSpPr>
          <a:xfrm>
            <a:off x="4886325" y="3152775"/>
            <a:ext cx="857250" cy="3086100"/>
            <a:chOff x="4886325" y="3152775"/>
            <a:chExt cx="857250" cy="3086100"/>
          </a:xfrm>
        </p:grpSpPr>
        <p:sp>
          <p:nvSpPr>
            <p:cNvPr id="5" name="object 5"/>
            <p:cNvSpPr/>
            <p:nvPr/>
          </p:nvSpPr>
          <p:spPr>
            <a:xfrm>
              <a:off x="4886325" y="3152775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6" name="object 6"/>
            <p:cNvSpPr/>
            <p:nvPr/>
          </p:nvSpPr>
          <p:spPr>
            <a:xfrm>
              <a:off x="5191125" y="3543350"/>
              <a:ext cx="257175" cy="140970"/>
            </a:xfrm>
            <a:custGeom>
              <a:avLst/>
              <a:gdLst/>
              <a:ahLst/>
              <a:cxnLst/>
              <a:rect l="l" t="t" r="r" b="b"/>
              <a:pathLst>
                <a:path w="257175" h="140970">
                  <a:moveTo>
                    <a:pt x="88303" y="23520"/>
                  </a:moveTo>
                  <a:lnTo>
                    <a:pt x="88303" y="26593"/>
                  </a:lnTo>
                  <a:lnTo>
                    <a:pt x="87706" y="29540"/>
                  </a:lnTo>
                  <a:lnTo>
                    <a:pt x="73990" y="44919"/>
                  </a:lnTo>
                  <a:lnTo>
                    <a:pt x="71158" y="46101"/>
                  </a:lnTo>
                  <a:lnTo>
                    <a:pt x="68199" y="46685"/>
                  </a:lnTo>
                  <a:lnTo>
                    <a:pt x="65125" y="46685"/>
                  </a:lnTo>
                  <a:lnTo>
                    <a:pt x="62052" y="46685"/>
                  </a:lnTo>
                  <a:lnTo>
                    <a:pt x="59093" y="46101"/>
                  </a:lnTo>
                  <a:lnTo>
                    <a:pt x="56261" y="44919"/>
                  </a:lnTo>
                  <a:lnTo>
                    <a:pt x="53416" y="43751"/>
                  </a:lnTo>
                  <a:lnTo>
                    <a:pt x="50914" y="42075"/>
                  </a:lnTo>
                  <a:lnTo>
                    <a:pt x="48742" y="39903"/>
                  </a:lnTo>
                  <a:lnTo>
                    <a:pt x="46558" y="37731"/>
                  </a:lnTo>
                  <a:lnTo>
                    <a:pt x="44894" y="35229"/>
                  </a:lnTo>
                  <a:lnTo>
                    <a:pt x="43713" y="32385"/>
                  </a:lnTo>
                  <a:lnTo>
                    <a:pt x="42545" y="29540"/>
                  </a:lnTo>
                  <a:lnTo>
                    <a:pt x="41948" y="26593"/>
                  </a:lnTo>
                  <a:lnTo>
                    <a:pt x="41948" y="23520"/>
                  </a:lnTo>
                  <a:lnTo>
                    <a:pt x="41948" y="20447"/>
                  </a:lnTo>
                  <a:lnTo>
                    <a:pt x="48742" y="7137"/>
                  </a:lnTo>
                  <a:lnTo>
                    <a:pt x="50914" y="4953"/>
                  </a:lnTo>
                  <a:lnTo>
                    <a:pt x="53416" y="3276"/>
                  </a:lnTo>
                  <a:lnTo>
                    <a:pt x="56261" y="2108"/>
                  </a:lnTo>
                  <a:lnTo>
                    <a:pt x="59093" y="927"/>
                  </a:lnTo>
                  <a:lnTo>
                    <a:pt x="62052" y="342"/>
                  </a:lnTo>
                  <a:lnTo>
                    <a:pt x="65125" y="342"/>
                  </a:lnTo>
                  <a:lnTo>
                    <a:pt x="68199" y="342"/>
                  </a:lnTo>
                  <a:lnTo>
                    <a:pt x="71158" y="927"/>
                  </a:lnTo>
                  <a:lnTo>
                    <a:pt x="73990" y="2108"/>
                  </a:lnTo>
                  <a:lnTo>
                    <a:pt x="76835" y="3276"/>
                  </a:lnTo>
                  <a:lnTo>
                    <a:pt x="79336" y="4953"/>
                  </a:lnTo>
                  <a:lnTo>
                    <a:pt x="81508" y="7137"/>
                  </a:lnTo>
                  <a:lnTo>
                    <a:pt x="83680" y="9309"/>
                  </a:lnTo>
                  <a:lnTo>
                    <a:pt x="85356" y="11811"/>
                  </a:lnTo>
                  <a:lnTo>
                    <a:pt x="86537" y="14643"/>
                  </a:lnTo>
                  <a:lnTo>
                    <a:pt x="87706" y="17487"/>
                  </a:lnTo>
                  <a:lnTo>
                    <a:pt x="88303" y="20447"/>
                  </a:lnTo>
                  <a:lnTo>
                    <a:pt x="88303" y="23520"/>
                  </a:lnTo>
                  <a:close/>
                </a:path>
                <a:path w="257175" h="140970">
                  <a:moveTo>
                    <a:pt x="218884" y="23177"/>
                  </a:moveTo>
                  <a:lnTo>
                    <a:pt x="218884" y="26250"/>
                  </a:lnTo>
                  <a:lnTo>
                    <a:pt x="218300" y="29210"/>
                  </a:lnTo>
                  <a:lnTo>
                    <a:pt x="217119" y="32042"/>
                  </a:lnTo>
                  <a:lnTo>
                    <a:pt x="215950" y="34886"/>
                  </a:lnTo>
                  <a:lnTo>
                    <a:pt x="198780" y="46355"/>
                  </a:lnTo>
                  <a:lnTo>
                    <a:pt x="195707" y="46355"/>
                  </a:lnTo>
                  <a:lnTo>
                    <a:pt x="192633" y="46355"/>
                  </a:lnTo>
                  <a:lnTo>
                    <a:pt x="174307" y="32042"/>
                  </a:lnTo>
                  <a:lnTo>
                    <a:pt x="173126" y="29210"/>
                  </a:lnTo>
                  <a:lnTo>
                    <a:pt x="172542" y="26250"/>
                  </a:lnTo>
                  <a:lnTo>
                    <a:pt x="172542" y="23177"/>
                  </a:lnTo>
                  <a:lnTo>
                    <a:pt x="172542" y="20104"/>
                  </a:lnTo>
                  <a:lnTo>
                    <a:pt x="173126" y="17145"/>
                  </a:lnTo>
                  <a:lnTo>
                    <a:pt x="174307" y="14312"/>
                  </a:lnTo>
                  <a:lnTo>
                    <a:pt x="175475" y="11468"/>
                  </a:lnTo>
                  <a:lnTo>
                    <a:pt x="192633" y="0"/>
                  </a:lnTo>
                  <a:lnTo>
                    <a:pt x="195707" y="0"/>
                  </a:lnTo>
                  <a:lnTo>
                    <a:pt x="198780" y="0"/>
                  </a:lnTo>
                  <a:lnTo>
                    <a:pt x="217119" y="14312"/>
                  </a:lnTo>
                  <a:lnTo>
                    <a:pt x="218300" y="17145"/>
                  </a:lnTo>
                  <a:lnTo>
                    <a:pt x="218884" y="20104"/>
                  </a:lnTo>
                  <a:lnTo>
                    <a:pt x="218884" y="23177"/>
                  </a:lnTo>
                  <a:close/>
                </a:path>
                <a:path w="257175" h="140970">
                  <a:moveTo>
                    <a:pt x="0" y="140398"/>
                  </a:moveTo>
                  <a:lnTo>
                    <a:pt x="31534" y="77190"/>
                  </a:lnTo>
                  <a:lnTo>
                    <a:pt x="34188" y="71869"/>
                  </a:lnTo>
                  <a:lnTo>
                    <a:pt x="39624" y="68516"/>
                  </a:lnTo>
                  <a:lnTo>
                    <a:pt x="45567" y="68516"/>
                  </a:lnTo>
                  <a:lnTo>
                    <a:pt x="82448" y="68516"/>
                  </a:lnTo>
                  <a:lnTo>
                    <a:pt x="88150" y="68516"/>
                  </a:lnTo>
                  <a:lnTo>
                    <a:pt x="93395" y="71602"/>
                  </a:lnTo>
                  <a:lnTo>
                    <a:pt x="96151" y="76593"/>
                  </a:lnTo>
                  <a:lnTo>
                    <a:pt x="129552" y="136855"/>
                  </a:lnTo>
                  <a:lnTo>
                    <a:pt x="130822" y="139166"/>
                  </a:lnTo>
                  <a:lnTo>
                    <a:pt x="134124" y="139192"/>
                  </a:lnTo>
                  <a:lnTo>
                    <a:pt x="135432" y="136918"/>
                  </a:lnTo>
                  <a:lnTo>
                    <a:pt x="170408" y="76352"/>
                  </a:lnTo>
                  <a:lnTo>
                    <a:pt x="173202" y="71501"/>
                  </a:lnTo>
                  <a:lnTo>
                    <a:pt x="178384" y="68516"/>
                  </a:lnTo>
                  <a:lnTo>
                    <a:pt x="183984" y="68516"/>
                  </a:lnTo>
                  <a:lnTo>
                    <a:pt x="209156" y="68516"/>
                  </a:lnTo>
                  <a:lnTo>
                    <a:pt x="214757" y="68516"/>
                  </a:lnTo>
                  <a:lnTo>
                    <a:pt x="219938" y="71501"/>
                  </a:lnTo>
                  <a:lnTo>
                    <a:pt x="222732" y="76352"/>
                  </a:lnTo>
                  <a:lnTo>
                    <a:pt x="257175" y="136004"/>
                  </a:lnTo>
                </a:path>
              </a:pathLst>
            </a:custGeom>
            <a:ln w="11309">
              <a:solidFill>
                <a:srgbClr val="4F4C49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220318" y="3639537"/>
              <a:ext cx="71749" cy="147479"/>
            </a:xfrm>
            <a:prstGeom prst="rect">
              <a:avLst/>
            </a:prstGeom>
          </p:spPr>
        </p:pic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6447" y="3632425"/>
              <a:ext cx="100895" cy="154603"/>
            </a:xfrm>
            <a:prstGeom prst="rect">
              <a:avLst/>
            </a:prstGeom>
          </p:spPr>
        </p:pic>
        <p:sp>
          <p:nvSpPr>
            <p:cNvPr id="9" name="object 9"/>
            <p:cNvSpPr/>
            <p:nvPr/>
          </p:nvSpPr>
          <p:spPr>
            <a:xfrm>
              <a:off x="4886325" y="4181475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187900" y="4556774"/>
              <a:ext cx="263445" cy="268576"/>
            </a:xfrm>
            <a:prstGeom prst="rect">
              <a:avLst/>
            </a:prstGeom>
          </p:spPr>
        </p:pic>
        <p:sp>
          <p:nvSpPr>
            <p:cNvPr id="11" name="object 11"/>
            <p:cNvSpPr/>
            <p:nvPr/>
          </p:nvSpPr>
          <p:spPr>
            <a:xfrm>
              <a:off x="4886325" y="5210175"/>
              <a:ext cx="857250" cy="1028700"/>
            </a:xfrm>
            <a:custGeom>
              <a:avLst/>
              <a:gdLst/>
              <a:ahLst/>
              <a:cxnLst/>
              <a:rect l="l" t="t" r="r" b="b"/>
              <a:pathLst>
                <a:path w="857250" h="1028700">
                  <a:moveTo>
                    <a:pt x="857250" y="0"/>
                  </a:moveTo>
                  <a:lnTo>
                    <a:pt x="428625" y="171450"/>
                  </a:lnTo>
                  <a:lnTo>
                    <a:pt x="0" y="0"/>
                  </a:lnTo>
                  <a:lnTo>
                    <a:pt x="0" y="857250"/>
                  </a:lnTo>
                  <a:lnTo>
                    <a:pt x="428625" y="1028700"/>
                  </a:lnTo>
                  <a:lnTo>
                    <a:pt x="857250" y="857250"/>
                  </a:lnTo>
                  <a:lnTo>
                    <a:pt x="857250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185590" y="5585526"/>
              <a:ext cx="268408" cy="268472"/>
            </a:xfrm>
            <a:prstGeom prst="rect">
              <a:avLst/>
            </a:prstGeom>
          </p:spPr>
        </p:pic>
      </p:grpSp>
      <p:sp>
        <p:nvSpPr>
          <p:cNvPr id="13" name="object 13"/>
          <p:cNvSpPr txBox="1">
            <a:spLocks noGrp="1"/>
          </p:cNvSpPr>
          <p:nvPr>
            <p:ph type="body" idx="1"/>
          </p:nvPr>
        </p:nvSpPr>
        <p:spPr>
          <a:prstGeom prst="rect"/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/>
              <a:t>El</a:t>
            </a:r>
            <a:r>
              <a:rPr dirty="0" spc="65"/>
              <a:t> </a:t>
            </a:r>
            <a:r>
              <a:rPr dirty="0" spc="75"/>
              <a:t>Miedo</a:t>
            </a:r>
            <a:r>
              <a:rPr dirty="0" spc="70"/>
              <a:t> </a:t>
            </a:r>
            <a:r>
              <a:rPr dirty="0" spc="90"/>
              <a:t>que</a:t>
            </a:r>
            <a:r>
              <a:rPr dirty="0" spc="70"/>
              <a:t> </a:t>
            </a:r>
            <a:r>
              <a:rPr dirty="0" spc="85"/>
              <a:t>organiza</a:t>
            </a:r>
          </a:p>
          <a:p>
            <a:pPr marL="12700" marR="5080">
              <a:lnSpc>
                <a:spcPct val="134300"/>
              </a:lnSpc>
              <a:spcBef>
                <a:spcPts val="1664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Como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Miedo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"Inside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Out"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previene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riesgos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mantiene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Riley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segura,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70">
                <a:solidFill>
                  <a:srgbClr val="4F4C49"/>
                </a:solidFill>
                <a:latin typeface="Arial Black"/>
                <a:cs typeface="Arial Black"/>
              </a:rPr>
              <a:t>CSA</a:t>
            </a:r>
            <a:r>
              <a:rPr dirty="0" sz="1350" spc="-114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Arial Black"/>
                <a:cs typeface="Arial Black"/>
              </a:rPr>
              <a:t>coordina</a:t>
            </a:r>
            <a:r>
              <a:rPr dirty="0" sz="1350" spc="-11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Arial Black"/>
                <a:cs typeface="Arial Black"/>
              </a:rPr>
              <a:t>servicios</a:t>
            </a:r>
            <a:r>
              <a:rPr dirty="0" sz="1350" spc="-114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05">
                <a:solidFill>
                  <a:srgbClr val="4F4C49"/>
                </a:solidFill>
                <a:latin typeface="Arial Black"/>
                <a:cs typeface="Arial Black"/>
              </a:rPr>
              <a:t>locales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,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administra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recursos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y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mantiene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orden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necesario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proteger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comunidad.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50"/>
              </a:spcBef>
            </a:pPr>
            <a:endParaRPr sz="1350">
              <a:latin typeface="Verdana"/>
              <a:cs typeface="Verdana"/>
            </a:endParaRPr>
          </a:p>
          <a:p>
            <a:pPr marL="1041400">
              <a:lnSpc>
                <a:spcPct val="100000"/>
              </a:lnSpc>
            </a:pPr>
            <a:r>
              <a:rPr dirty="0" spc="120">
                <a:solidFill>
                  <a:srgbClr val="4F4C49"/>
                </a:solidFill>
              </a:rPr>
              <a:t>Representantes</a:t>
            </a:r>
            <a:r>
              <a:rPr dirty="0" spc="55">
                <a:solidFill>
                  <a:srgbClr val="4F4C49"/>
                </a:solidFill>
              </a:rPr>
              <a:t> </a:t>
            </a:r>
            <a:r>
              <a:rPr dirty="0" spc="80">
                <a:solidFill>
                  <a:srgbClr val="4F4C49"/>
                </a:solidFill>
              </a:rPr>
              <a:t>de</a:t>
            </a:r>
            <a:r>
              <a:rPr dirty="0" spc="60">
                <a:solidFill>
                  <a:srgbClr val="4F4C49"/>
                </a:solidFill>
              </a:rPr>
              <a:t> </a:t>
            </a:r>
            <a:r>
              <a:rPr dirty="0" spc="95">
                <a:solidFill>
                  <a:srgbClr val="4F4C49"/>
                </a:solidFill>
              </a:rPr>
              <a:t>grupos</a:t>
            </a:r>
          </a:p>
          <a:p>
            <a:pPr marL="1041400">
              <a:lnSpc>
                <a:spcPct val="100000"/>
              </a:lnSpc>
              <a:spcBef>
                <a:spcPts val="1019"/>
              </a:spcBef>
            </a:pP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RSGs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aportan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C49"/>
                </a:solidFill>
                <a:latin typeface="Verdana"/>
                <a:cs typeface="Verdana"/>
              </a:rPr>
              <a:t>voz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cada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grupo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local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350">
              <a:latin typeface="Verdana"/>
              <a:cs typeface="Verdana"/>
            </a:endParaRPr>
          </a:p>
          <a:p>
            <a:pPr marL="1041400">
              <a:lnSpc>
                <a:spcPct val="100000"/>
              </a:lnSpc>
              <a:spcBef>
                <a:spcPts val="5"/>
              </a:spcBef>
            </a:pPr>
            <a:r>
              <a:rPr dirty="0" spc="125">
                <a:solidFill>
                  <a:srgbClr val="4F4C49"/>
                </a:solidFill>
              </a:rPr>
              <a:t>Subcomités</a:t>
            </a:r>
            <a:r>
              <a:rPr dirty="0" spc="35">
                <a:solidFill>
                  <a:srgbClr val="4F4C49"/>
                </a:solidFill>
              </a:rPr>
              <a:t> </a:t>
            </a:r>
            <a:r>
              <a:rPr dirty="0" spc="80">
                <a:solidFill>
                  <a:srgbClr val="4F4C49"/>
                </a:solidFill>
              </a:rPr>
              <a:t>de</a:t>
            </a:r>
            <a:r>
              <a:rPr dirty="0" spc="35">
                <a:solidFill>
                  <a:srgbClr val="4F4C49"/>
                </a:solidFill>
              </a:rPr>
              <a:t> </a:t>
            </a:r>
            <a:r>
              <a:rPr dirty="0" spc="120">
                <a:solidFill>
                  <a:srgbClr val="4F4C49"/>
                </a:solidFill>
              </a:rPr>
              <a:t>trabajo</a:t>
            </a:r>
          </a:p>
          <a:p>
            <a:pPr marL="1041400">
              <a:lnSpc>
                <a:spcPct val="100000"/>
              </a:lnSpc>
              <a:spcBef>
                <a:spcPts val="1020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Hospitales,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instituciones,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líneas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ayuda,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literatura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</a:pP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95"/>
              </a:spcBef>
            </a:pPr>
            <a:endParaRPr sz="1350">
              <a:latin typeface="Verdana"/>
              <a:cs typeface="Verdana"/>
            </a:endParaRPr>
          </a:p>
          <a:p>
            <a:pPr marL="1041400">
              <a:lnSpc>
                <a:spcPct val="100000"/>
              </a:lnSpc>
            </a:pPr>
            <a:r>
              <a:rPr dirty="0">
                <a:solidFill>
                  <a:srgbClr val="4F4C49"/>
                </a:solidFill>
              </a:rPr>
              <a:t>Apoyo</a:t>
            </a:r>
            <a:r>
              <a:rPr dirty="0" spc="260">
                <a:solidFill>
                  <a:srgbClr val="4F4C49"/>
                </a:solidFill>
              </a:rPr>
              <a:t> </a:t>
            </a:r>
            <a:r>
              <a:rPr dirty="0" spc="100">
                <a:solidFill>
                  <a:srgbClr val="4F4C49"/>
                </a:solidFill>
              </a:rPr>
              <a:t>comunitario</a:t>
            </a:r>
          </a:p>
          <a:p>
            <a:pPr marL="1041400">
              <a:lnSpc>
                <a:spcPct val="100000"/>
              </a:lnSpc>
              <a:spcBef>
                <a:spcPts val="1019"/>
              </a:spcBef>
            </a:pP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Servicios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coordinados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comunidad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local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4" name="object 14">
            <a:hlinkClick r:id="rId7"/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9580244" y="61912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pc="170">
                <a:solidFill>
                  <a:srgbClr val="1F1B17"/>
                </a:solidFill>
              </a:rPr>
              <a:t>Comité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170">
                <a:solidFill>
                  <a:srgbClr val="1F1B17"/>
                </a:solidFill>
              </a:rPr>
              <a:t>Servicio</a:t>
            </a:r>
            <a:r>
              <a:rPr dirty="0" spc="70">
                <a:solidFill>
                  <a:srgbClr val="1F1B17"/>
                </a:solidFill>
              </a:rPr>
              <a:t> </a:t>
            </a:r>
            <a:r>
              <a:rPr dirty="0" spc="130">
                <a:solidFill>
                  <a:srgbClr val="1F1B17"/>
                </a:solidFill>
              </a:rPr>
              <a:t>Regional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-10">
                <a:solidFill>
                  <a:srgbClr val="1F1B17"/>
                </a:solidFill>
              </a:rPr>
              <a:t>(CSR)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50">
                <a:solidFill>
                  <a:srgbClr val="1F1B17"/>
                </a:solidFill>
              </a:rPr>
              <a:t>El</a:t>
            </a:r>
            <a:r>
              <a:rPr dirty="0" sz="1650" spc="75">
                <a:solidFill>
                  <a:srgbClr val="1F1B17"/>
                </a:solidFill>
              </a:rPr>
              <a:t> </a:t>
            </a:r>
            <a:r>
              <a:rPr dirty="0" sz="1650" spc="100">
                <a:solidFill>
                  <a:srgbClr val="1F1B17"/>
                </a:solidFill>
              </a:rPr>
              <a:t>Desagrado</a:t>
            </a:r>
            <a:r>
              <a:rPr dirty="0" sz="1650" spc="75">
                <a:solidFill>
                  <a:srgbClr val="1F1B17"/>
                </a:solidFill>
              </a:rPr>
              <a:t> </a:t>
            </a:r>
            <a:r>
              <a:rPr dirty="0" sz="1650" spc="90">
                <a:solidFill>
                  <a:srgbClr val="1F1B17"/>
                </a:solidFill>
              </a:rPr>
              <a:t>que</a:t>
            </a:r>
            <a:r>
              <a:rPr dirty="0" sz="1650" spc="75">
                <a:solidFill>
                  <a:srgbClr val="1F1B17"/>
                </a:solidFill>
              </a:rPr>
              <a:t> </a:t>
            </a:r>
            <a:r>
              <a:rPr dirty="0" sz="1650" spc="95">
                <a:solidFill>
                  <a:srgbClr val="1F1B17"/>
                </a:solidFill>
              </a:rPr>
              <a:t>filtra</a:t>
            </a:r>
            <a:endParaRPr sz="1650"/>
          </a:p>
        </p:txBody>
      </p:sp>
      <p:sp>
        <p:nvSpPr>
          <p:cNvPr id="3" name="object 3"/>
          <p:cNvSpPr txBox="1"/>
          <p:nvPr/>
        </p:nvSpPr>
        <p:spPr>
          <a:xfrm>
            <a:off x="587375" y="2860039"/>
            <a:ext cx="3281045" cy="1397000"/>
          </a:xfrm>
          <a:prstGeom prst="rect">
            <a:avLst/>
          </a:prstGeom>
        </p:spPr>
        <p:txBody>
          <a:bodyPr wrap="square" lIns="0" tIns="14604" rIns="0" bIns="0" rtlCol="0" vert="horz">
            <a:spAutoFit/>
          </a:bodyPr>
          <a:lstStyle/>
          <a:p>
            <a:pPr marL="12700" marR="5080">
              <a:lnSpc>
                <a:spcPct val="133100"/>
              </a:lnSpc>
              <a:spcBef>
                <a:spcPts val="114"/>
              </a:spcBef>
            </a:pP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Desagrado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"Inside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Out"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C49"/>
                </a:solidFill>
                <a:latin typeface="Verdana"/>
                <a:cs typeface="Verdana"/>
              </a:rPr>
              <a:t>protege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a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Riley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lo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podría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dañarla,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filtrando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experiencias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Verdana"/>
                <a:cs typeface="Verdana"/>
              </a:rPr>
              <a:t>negativas.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igual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forma,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55">
                <a:solidFill>
                  <a:srgbClr val="4F4C49"/>
                </a:solidFill>
                <a:latin typeface="Arial Black"/>
                <a:cs typeface="Arial Black"/>
              </a:rPr>
              <a:t>CSR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00">
                <a:solidFill>
                  <a:srgbClr val="4F4C49"/>
                </a:solidFill>
                <a:latin typeface="Arial Black"/>
                <a:cs typeface="Arial Black"/>
              </a:rPr>
              <a:t>evalúa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Arial Black"/>
                <a:cs typeface="Arial Black"/>
              </a:rPr>
              <a:t>y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Arial Black"/>
                <a:cs typeface="Arial Black"/>
              </a:rPr>
              <a:t>filtra</a:t>
            </a:r>
            <a:r>
              <a:rPr dirty="0" sz="1350" spc="-12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Arial Black"/>
                <a:cs typeface="Arial Black"/>
              </a:rPr>
              <a:t>información</a:t>
            </a:r>
            <a:r>
              <a:rPr dirty="0" sz="1350" spc="-9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para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mejorar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servicio.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4333875" y="1790700"/>
            <a:ext cx="6505574" cy="3629024"/>
          </a:xfrm>
          <a:prstGeom prst="rect">
            <a:avLst/>
          </a:prstGeom>
        </p:spPr>
      </p:pic>
      <p:sp>
        <p:nvSpPr>
          <p:cNvPr id="5" name="object 5"/>
          <p:cNvSpPr txBox="1"/>
          <p:nvPr/>
        </p:nvSpPr>
        <p:spPr>
          <a:xfrm>
            <a:off x="584398" y="5797550"/>
            <a:ext cx="20320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-25">
                <a:solidFill>
                  <a:srgbClr val="4F4C49"/>
                </a:solidFill>
                <a:latin typeface="Palatino Linotype"/>
                <a:cs typeface="Palatino Linotype"/>
              </a:rPr>
              <a:t>01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600075" y="6086475"/>
            <a:ext cx="3295650" cy="19050"/>
          </a:xfrm>
          <a:custGeom>
            <a:avLst/>
            <a:gdLst/>
            <a:ahLst/>
            <a:cxnLst/>
            <a:rect l="l" t="t" r="r" b="b"/>
            <a:pathLst>
              <a:path w="3295650" h="19050">
                <a:moveTo>
                  <a:pt x="3295650" y="0"/>
                </a:moveTo>
                <a:lnTo>
                  <a:pt x="0" y="0"/>
                </a:lnTo>
                <a:lnTo>
                  <a:pt x="0" y="19050"/>
                </a:lnTo>
                <a:lnTo>
                  <a:pt x="3295650" y="19050"/>
                </a:lnTo>
                <a:lnTo>
                  <a:pt x="3295650" y="0"/>
                </a:lnTo>
                <a:close/>
              </a:path>
            </a:pathLst>
          </a:custGeom>
          <a:solidFill>
            <a:srgbClr val="3E2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587375" y="6053534"/>
            <a:ext cx="2926715" cy="1032510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650" spc="80">
                <a:solidFill>
                  <a:srgbClr val="4F4C49"/>
                </a:solidFill>
                <a:latin typeface="Palatino Linotype"/>
                <a:cs typeface="Palatino Linotype"/>
              </a:rPr>
              <a:t>Reúne</a:t>
            </a:r>
            <a:r>
              <a:rPr dirty="0" sz="1650" spc="4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95">
                <a:solidFill>
                  <a:srgbClr val="4F4C49"/>
                </a:solidFill>
                <a:latin typeface="Palatino Linotype"/>
                <a:cs typeface="Palatino Linotype"/>
              </a:rPr>
              <a:t>experiencias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385"/>
              </a:spcBef>
            </a:pP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Recopila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recursos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aprendizajes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de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múltiples</a:t>
            </a:r>
            <a:r>
              <a:rPr dirty="0" sz="1350" spc="-8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áreas.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4034383" y="5797550"/>
            <a:ext cx="237490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125">
                <a:solidFill>
                  <a:srgbClr val="4F4C49"/>
                </a:solidFill>
                <a:latin typeface="Palatino Linotype"/>
                <a:cs typeface="Palatino Linotype"/>
              </a:rPr>
              <a:t>02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067175" y="6086475"/>
            <a:ext cx="3295650" cy="19050"/>
          </a:xfrm>
          <a:custGeom>
            <a:avLst/>
            <a:gdLst/>
            <a:ahLst/>
            <a:cxnLst/>
            <a:rect l="l" t="t" r="r" b="b"/>
            <a:pathLst>
              <a:path w="3295650" h="19050">
                <a:moveTo>
                  <a:pt x="3295650" y="0"/>
                </a:moveTo>
                <a:lnTo>
                  <a:pt x="0" y="0"/>
                </a:lnTo>
                <a:lnTo>
                  <a:pt x="0" y="19050"/>
                </a:lnTo>
                <a:lnTo>
                  <a:pt x="3295650" y="19050"/>
                </a:lnTo>
                <a:lnTo>
                  <a:pt x="3295650" y="0"/>
                </a:lnTo>
                <a:close/>
              </a:path>
            </a:pathLst>
          </a:custGeom>
          <a:solidFill>
            <a:srgbClr val="3E2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 txBox="1"/>
          <p:nvPr/>
        </p:nvSpPr>
        <p:spPr>
          <a:xfrm>
            <a:off x="4054475" y="6053534"/>
            <a:ext cx="2946400" cy="1032510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650" spc="50">
                <a:solidFill>
                  <a:srgbClr val="4F4C49"/>
                </a:solidFill>
                <a:latin typeface="Palatino Linotype"/>
                <a:cs typeface="Palatino Linotype"/>
              </a:rPr>
              <a:t>Evalúa</a:t>
            </a:r>
            <a:r>
              <a:rPr dirty="0" sz="1650" spc="3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70">
                <a:solidFill>
                  <a:srgbClr val="4F4C49"/>
                </a:solidFill>
                <a:latin typeface="Palatino Linotype"/>
                <a:cs typeface="Palatino Linotype"/>
              </a:rPr>
              <a:t>y</a:t>
            </a:r>
            <a:r>
              <a:rPr dirty="0" sz="1650" spc="3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95">
                <a:solidFill>
                  <a:srgbClr val="4F4C49"/>
                </a:solidFill>
                <a:latin typeface="Palatino Linotype"/>
                <a:cs typeface="Palatino Linotype"/>
              </a:rPr>
              <a:t>filtra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385"/>
              </a:spcBef>
            </a:pP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Analiza</a:t>
            </a:r>
            <a:r>
              <a:rPr dirty="0" sz="1350" spc="-14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qué</a:t>
            </a:r>
            <a:r>
              <a:rPr dirty="0" sz="1350" spc="-14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funciona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4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qué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necesita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mejorar.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7502525" y="5797550"/>
            <a:ext cx="235585" cy="231140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350" spc="110">
                <a:solidFill>
                  <a:srgbClr val="4F4C49"/>
                </a:solidFill>
                <a:latin typeface="Palatino Linotype"/>
                <a:cs typeface="Palatino Linotype"/>
              </a:rPr>
              <a:t>03</a:t>
            </a:r>
            <a:endParaRPr sz="1350">
              <a:latin typeface="Palatino Linotype"/>
              <a:cs typeface="Palatino Linotype"/>
            </a:endParaRPr>
          </a:p>
        </p:txBody>
      </p:sp>
      <p:sp>
        <p:nvSpPr>
          <p:cNvPr id="12" name="object 12"/>
          <p:cNvSpPr/>
          <p:nvPr/>
        </p:nvSpPr>
        <p:spPr>
          <a:xfrm>
            <a:off x="7534275" y="6086475"/>
            <a:ext cx="3295650" cy="19050"/>
          </a:xfrm>
          <a:custGeom>
            <a:avLst/>
            <a:gdLst/>
            <a:ahLst/>
            <a:cxnLst/>
            <a:rect l="l" t="t" r="r" b="b"/>
            <a:pathLst>
              <a:path w="3295650" h="19050">
                <a:moveTo>
                  <a:pt x="3295650" y="0"/>
                </a:moveTo>
                <a:lnTo>
                  <a:pt x="0" y="0"/>
                </a:lnTo>
                <a:lnTo>
                  <a:pt x="0" y="19050"/>
                </a:lnTo>
                <a:lnTo>
                  <a:pt x="3295650" y="19050"/>
                </a:lnTo>
                <a:lnTo>
                  <a:pt x="3295650" y="0"/>
                </a:lnTo>
                <a:close/>
              </a:path>
            </a:pathLst>
          </a:custGeom>
          <a:solidFill>
            <a:srgbClr val="3E2412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 txBox="1"/>
          <p:nvPr/>
        </p:nvSpPr>
        <p:spPr>
          <a:xfrm>
            <a:off x="7521575" y="6053534"/>
            <a:ext cx="2826385" cy="1308735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650" spc="90">
                <a:solidFill>
                  <a:srgbClr val="4F4C49"/>
                </a:solidFill>
                <a:latin typeface="Palatino Linotype"/>
                <a:cs typeface="Palatino Linotype"/>
              </a:rPr>
              <a:t>Prepara</a:t>
            </a:r>
            <a:r>
              <a:rPr dirty="0" sz="1650" spc="3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70">
                <a:solidFill>
                  <a:srgbClr val="4F4C49"/>
                </a:solidFill>
                <a:latin typeface="Palatino Linotype"/>
                <a:cs typeface="Palatino Linotype"/>
              </a:rPr>
              <a:t>y</a:t>
            </a:r>
            <a:r>
              <a:rPr dirty="0" sz="1650" spc="35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100">
                <a:solidFill>
                  <a:srgbClr val="4F4C49"/>
                </a:solidFill>
                <a:latin typeface="Palatino Linotype"/>
                <a:cs typeface="Palatino Linotype"/>
              </a:rPr>
              <a:t>proyecta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385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Organiza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asambleas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regionales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y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prepara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75">
                <a:solidFill>
                  <a:srgbClr val="4F4C49"/>
                </a:solidFill>
                <a:latin typeface="Verdana"/>
                <a:cs typeface="Verdana"/>
              </a:rPr>
              <a:t>temas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Conferencia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Mundial.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4" name="object 14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74866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253"/>
            <a:ext cx="4286250" cy="6438645"/>
          </a:xfrm>
          <a:prstGeom prst="rect">
            <a:avLst/>
          </a:prstGeom>
        </p:spPr>
      </p:pic>
      <p:sp>
        <p:nvSpPr>
          <p:cNvPr id="3" name="object 3" descr="$PPTXTitle"/>
          <p:cNvSpPr txBox="1">
            <a:spLocks noGrp="1"/>
          </p:cNvSpPr>
          <p:nvPr>
            <p:ph type="title"/>
          </p:nvPr>
        </p:nvSpPr>
        <p:spPr>
          <a:xfrm>
            <a:off x="4873625" y="635000"/>
            <a:ext cx="5175885" cy="1073150"/>
          </a:xfrm>
          <a:prstGeom prst="rect"/>
        </p:spPr>
        <p:txBody>
          <a:bodyPr wrap="square" lIns="0" tIns="6350" rIns="0" bIns="0" rtlCol="0" vert="horz">
            <a:spAutoFit/>
          </a:bodyPr>
          <a:lstStyle/>
          <a:p>
            <a:pPr marL="12700" marR="5080">
              <a:lnSpc>
                <a:spcPts val="4200"/>
              </a:lnSpc>
              <a:spcBef>
                <a:spcPts val="50"/>
              </a:spcBef>
            </a:pPr>
            <a:r>
              <a:rPr dirty="0" spc="155">
                <a:solidFill>
                  <a:srgbClr val="1F1B17"/>
                </a:solidFill>
              </a:rPr>
              <a:t>Conferencia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45">
                <a:solidFill>
                  <a:srgbClr val="1F1B17"/>
                </a:solidFill>
              </a:rPr>
              <a:t>de</a:t>
            </a:r>
            <a:r>
              <a:rPr dirty="0" spc="65">
                <a:solidFill>
                  <a:srgbClr val="1F1B17"/>
                </a:solidFill>
              </a:rPr>
              <a:t> </a:t>
            </a:r>
            <a:r>
              <a:rPr dirty="0" spc="175">
                <a:solidFill>
                  <a:srgbClr val="1F1B17"/>
                </a:solidFill>
              </a:rPr>
              <a:t>Servicios </a:t>
            </a:r>
            <a:r>
              <a:rPr dirty="0" spc="114">
                <a:solidFill>
                  <a:srgbClr val="1F1B17"/>
                </a:solidFill>
              </a:rPr>
              <a:t>Mundiales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4873625" y="1744662"/>
            <a:ext cx="5731510" cy="13220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algn="just" marL="12700">
              <a:lnSpc>
                <a:spcPct val="100000"/>
              </a:lnSpc>
              <a:spcBef>
                <a:spcPts val="135"/>
              </a:spcBef>
            </a:pPr>
            <a:r>
              <a:rPr dirty="0" sz="1650" spc="70">
                <a:solidFill>
                  <a:srgbClr val="1F1B17"/>
                </a:solidFill>
                <a:latin typeface="Palatino Linotype"/>
                <a:cs typeface="Palatino Linotype"/>
              </a:rPr>
              <a:t>La</a:t>
            </a:r>
            <a:r>
              <a:rPr dirty="0" sz="1650" spc="35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75">
                <a:solidFill>
                  <a:srgbClr val="1F1B17"/>
                </a:solidFill>
                <a:latin typeface="Palatino Linotype"/>
                <a:cs typeface="Palatino Linotype"/>
              </a:rPr>
              <a:t>Ira</a:t>
            </a:r>
            <a:r>
              <a:rPr dirty="0" sz="1650" spc="40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90">
                <a:solidFill>
                  <a:srgbClr val="1F1B17"/>
                </a:solidFill>
                <a:latin typeface="Palatino Linotype"/>
                <a:cs typeface="Palatino Linotype"/>
              </a:rPr>
              <a:t>que</a:t>
            </a:r>
            <a:r>
              <a:rPr dirty="0" sz="1650" spc="35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90">
                <a:solidFill>
                  <a:srgbClr val="1F1B17"/>
                </a:solidFill>
                <a:latin typeface="Palatino Linotype"/>
                <a:cs typeface="Palatino Linotype"/>
              </a:rPr>
              <a:t>impulsa</a:t>
            </a:r>
            <a:r>
              <a:rPr dirty="0" sz="1650" spc="40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60">
                <a:solidFill>
                  <a:srgbClr val="1F1B17"/>
                </a:solidFill>
                <a:latin typeface="Palatino Linotype"/>
                <a:cs typeface="Palatino Linotype"/>
              </a:rPr>
              <a:t>el</a:t>
            </a:r>
            <a:r>
              <a:rPr dirty="0" sz="1650" spc="40">
                <a:solidFill>
                  <a:srgbClr val="1F1B17"/>
                </a:solidFill>
                <a:latin typeface="Palatino Linotype"/>
                <a:cs typeface="Palatino Linotype"/>
              </a:rPr>
              <a:t> </a:t>
            </a:r>
            <a:r>
              <a:rPr dirty="0" sz="1650" spc="105">
                <a:solidFill>
                  <a:srgbClr val="1F1B17"/>
                </a:solidFill>
                <a:latin typeface="Palatino Linotype"/>
                <a:cs typeface="Palatino Linotype"/>
              </a:rPr>
              <a:t>cambio</a:t>
            </a:r>
            <a:endParaRPr sz="1650">
              <a:latin typeface="Palatino Linotype"/>
              <a:cs typeface="Palatino Linotype"/>
            </a:endParaRPr>
          </a:p>
          <a:p>
            <a:pPr algn="just" marL="12700" marR="5080">
              <a:lnSpc>
                <a:spcPct val="131900"/>
              </a:lnSpc>
              <a:spcBef>
                <a:spcPts val="1780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7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Ira</a:t>
            </a:r>
            <a:r>
              <a:rPr dirty="0" sz="1350" spc="-1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"Inside</a:t>
            </a:r>
            <a:r>
              <a:rPr dirty="0" sz="1350" spc="-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Out"</a:t>
            </a:r>
            <a:r>
              <a:rPr dirty="0" sz="1350" spc="-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80">
                <a:solidFill>
                  <a:srgbClr val="4F4C49"/>
                </a:solidFill>
                <a:latin typeface="Verdana"/>
                <a:cs typeface="Verdana"/>
              </a:rPr>
              <a:t>genera</a:t>
            </a:r>
            <a:r>
              <a:rPr dirty="0" sz="1350" spc="-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80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0" i="1">
                <a:solidFill>
                  <a:srgbClr val="4F4C49"/>
                </a:solidFill>
                <a:latin typeface="Arial Black"/>
                <a:cs typeface="Arial Black"/>
              </a:rPr>
              <a:t>energía</a:t>
            </a:r>
            <a:r>
              <a:rPr dirty="0" sz="1350" spc="-10" i="1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25" i="1">
                <a:solidFill>
                  <a:srgbClr val="4F4C49"/>
                </a:solidFill>
                <a:latin typeface="Arial Black"/>
                <a:cs typeface="Arial Black"/>
              </a:rPr>
              <a:t>necesaria</a:t>
            </a:r>
            <a:r>
              <a:rPr dirty="0" sz="1350" spc="10" i="1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20" i="1">
                <a:solidFill>
                  <a:srgbClr val="4F4C49"/>
                </a:solidFill>
                <a:latin typeface="Arial Black"/>
                <a:cs typeface="Arial Black"/>
              </a:rPr>
              <a:t>para</a:t>
            </a:r>
            <a:r>
              <a:rPr dirty="0" sz="1350" spc="10" i="1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10" i="1">
                <a:solidFill>
                  <a:srgbClr val="4F4C49"/>
                </a:solidFill>
                <a:latin typeface="Arial Black"/>
                <a:cs typeface="Arial Black"/>
              </a:rPr>
              <a:t>actuar</a:t>
            </a:r>
            <a:r>
              <a:rPr dirty="0" sz="1350" spc="20" i="1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cuando </a:t>
            </a:r>
            <a:r>
              <a:rPr dirty="0" sz="1350" spc="-85">
                <a:solidFill>
                  <a:srgbClr val="4F4C49"/>
                </a:solidFill>
                <a:latin typeface="Verdana"/>
                <a:cs typeface="Verdana"/>
              </a:rPr>
              <a:t>algo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85">
                <a:solidFill>
                  <a:srgbClr val="4F4C49"/>
                </a:solidFill>
                <a:latin typeface="Verdana"/>
                <a:cs typeface="Verdana"/>
              </a:rPr>
              <a:t>debe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cambiar.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Conferencia</a:t>
            </a:r>
            <a:r>
              <a:rPr dirty="0" sz="1350" spc="-1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4">
                <a:solidFill>
                  <a:srgbClr val="4F4C49"/>
                </a:solidFill>
                <a:latin typeface="Verdana"/>
                <a:cs typeface="Verdana"/>
              </a:rPr>
              <a:t>es</a:t>
            </a:r>
            <a:r>
              <a:rPr dirty="0" sz="1350" spc="8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80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motor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impulsa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decisiones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globales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transformaciones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necesarias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9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NA.</a:t>
            </a:r>
            <a:endParaRPr sz="1350">
              <a:latin typeface="Verdana"/>
              <a:cs typeface="Verdana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4886325" y="3295662"/>
            <a:ext cx="5943600" cy="2524125"/>
          </a:xfrm>
          <a:custGeom>
            <a:avLst/>
            <a:gdLst/>
            <a:ahLst/>
            <a:cxnLst/>
            <a:rect l="l" t="t" r="r" b="b"/>
            <a:pathLst>
              <a:path w="5943600" h="2524125">
                <a:moveTo>
                  <a:pt x="5943600" y="18580"/>
                </a:moveTo>
                <a:lnTo>
                  <a:pt x="5925007" y="0"/>
                </a:lnTo>
                <a:lnTo>
                  <a:pt x="2971800" y="0"/>
                </a:lnTo>
                <a:lnTo>
                  <a:pt x="18592" y="0"/>
                </a:lnTo>
                <a:lnTo>
                  <a:pt x="0" y="18580"/>
                </a:lnTo>
                <a:lnTo>
                  <a:pt x="0" y="1543037"/>
                </a:lnTo>
                <a:lnTo>
                  <a:pt x="0" y="2502687"/>
                </a:lnTo>
                <a:lnTo>
                  <a:pt x="0" y="2505519"/>
                </a:lnTo>
                <a:lnTo>
                  <a:pt x="546" y="2508262"/>
                </a:lnTo>
                <a:lnTo>
                  <a:pt x="18592" y="2524112"/>
                </a:lnTo>
                <a:lnTo>
                  <a:pt x="5925007" y="2524112"/>
                </a:lnTo>
                <a:lnTo>
                  <a:pt x="5943600" y="2505519"/>
                </a:lnTo>
                <a:lnTo>
                  <a:pt x="5943600" y="18580"/>
                </a:lnTo>
                <a:close/>
              </a:path>
            </a:pathLst>
          </a:custGeom>
          <a:solidFill>
            <a:srgbClr val="F9F7F7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5045075" y="3459162"/>
            <a:ext cx="2112645" cy="116967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80">
                <a:solidFill>
                  <a:srgbClr val="4F4C49"/>
                </a:solidFill>
                <a:latin typeface="Palatino Linotype"/>
                <a:cs typeface="Palatino Linotype"/>
              </a:rPr>
              <a:t>Alcance</a:t>
            </a:r>
            <a:r>
              <a:rPr dirty="0" sz="1650" spc="60">
                <a:solidFill>
                  <a:srgbClr val="4F4C49"/>
                </a:solidFill>
                <a:latin typeface="Palatino Linotype"/>
                <a:cs typeface="Palatino Linotype"/>
              </a:rPr>
              <a:t> Global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Representantes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todo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mundo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reunidos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con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un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propósito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común.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7858125" y="3295650"/>
            <a:ext cx="2971800" cy="1543050"/>
            <a:chOff x="7858125" y="3295650"/>
            <a:chExt cx="2971800" cy="1543050"/>
          </a:xfrm>
        </p:grpSpPr>
        <p:sp>
          <p:nvSpPr>
            <p:cNvPr id="8" name="object 8"/>
            <p:cNvSpPr/>
            <p:nvPr/>
          </p:nvSpPr>
          <p:spPr>
            <a:xfrm>
              <a:off x="7858125" y="3295650"/>
              <a:ext cx="2971800" cy="1543050"/>
            </a:xfrm>
            <a:custGeom>
              <a:avLst/>
              <a:gdLst/>
              <a:ahLst/>
              <a:cxnLst/>
              <a:rect l="l" t="t" r="r" b="b"/>
              <a:pathLst>
                <a:path w="2971800" h="1543050">
                  <a:moveTo>
                    <a:pt x="2953207" y="0"/>
                  </a:moveTo>
                  <a:lnTo>
                    <a:pt x="0" y="0"/>
                  </a:lnTo>
                  <a:lnTo>
                    <a:pt x="0" y="1543050"/>
                  </a:lnTo>
                  <a:lnTo>
                    <a:pt x="2971800" y="1543050"/>
                  </a:lnTo>
                  <a:lnTo>
                    <a:pt x="2971800" y="18592"/>
                  </a:lnTo>
                  <a:lnTo>
                    <a:pt x="2953207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858125" y="3295650"/>
              <a:ext cx="19050" cy="1543050"/>
            </a:xfrm>
            <a:custGeom>
              <a:avLst/>
              <a:gdLst/>
              <a:ahLst/>
              <a:cxnLst/>
              <a:rect l="l" t="t" r="r" b="b"/>
              <a:pathLst>
                <a:path w="19050" h="1543050">
                  <a:moveTo>
                    <a:pt x="1215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1533525"/>
                  </a:lnTo>
                  <a:lnTo>
                    <a:pt x="0" y="1536153"/>
                  </a:lnTo>
                  <a:lnTo>
                    <a:pt x="927" y="1538401"/>
                  </a:lnTo>
                  <a:lnTo>
                    <a:pt x="4648" y="1542122"/>
                  </a:lnTo>
                  <a:lnTo>
                    <a:pt x="6896" y="1543050"/>
                  </a:lnTo>
                  <a:lnTo>
                    <a:pt x="12153" y="1543050"/>
                  </a:lnTo>
                  <a:lnTo>
                    <a:pt x="14401" y="1542122"/>
                  </a:lnTo>
                  <a:lnTo>
                    <a:pt x="18122" y="1538401"/>
                  </a:lnTo>
                  <a:lnTo>
                    <a:pt x="19050" y="1536153"/>
                  </a:lnTo>
                  <a:lnTo>
                    <a:pt x="19050" y="6896"/>
                  </a:lnTo>
                  <a:lnTo>
                    <a:pt x="18122" y="4648"/>
                  </a:lnTo>
                  <a:lnTo>
                    <a:pt x="14401" y="927"/>
                  </a:lnTo>
                  <a:lnTo>
                    <a:pt x="1215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0" name="object 10"/>
          <p:cNvSpPr txBox="1"/>
          <p:nvPr/>
        </p:nvSpPr>
        <p:spPr>
          <a:xfrm>
            <a:off x="8016875" y="3459162"/>
            <a:ext cx="2414270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-10">
                <a:solidFill>
                  <a:srgbClr val="4F4C49"/>
                </a:solidFill>
                <a:latin typeface="Palatino Linotype"/>
                <a:cs typeface="Palatino Linotype"/>
              </a:rPr>
              <a:t>Unidad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Mantiene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cohesión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NA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a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nivel</a:t>
            </a:r>
            <a:r>
              <a:rPr dirty="0" sz="1350" spc="-14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internacional.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4886325" y="4838700"/>
            <a:ext cx="5943600" cy="981075"/>
            <a:chOff x="4886325" y="4838700"/>
            <a:chExt cx="5943600" cy="981075"/>
          </a:xfrm>
        </p:grpSpPr>
        <p:sp>
          <p:nvSpPr>
            <p:cNvPr id="12" name="object 12"/>
            <p:cNvSpPr/>
            <p:nvPr/>
          </p:nvSpPr>
          <p:spPr>
            <a:xfrm>
              <a:off x="4886325" y="4838700"/>
              <a:ext cx="5943600" cy="981075"/>
            </a:xfrm>
            <a:custGeom>
              <a:avLst/>
              <a:gdLst/>
              <a:ahLst/>
              <a:cxnLst/>
              <a:rect l="l" t="t" r="r" b="b"/>
              <a:pathLst>
                <a:path w="5943600" h="981075">
                  <a:moveTo>
                    <a:pt x="5943600" y="0"/>
                  </a:moveTo>
                  <a:lnTo>
                    <a:pt x="0" y="0"/>
                  </a:lnTo>
                  <a:lnTo>
                    <a:pt x="0" y="959645"/>
                  </a:lnTo>
                  <a:lnTo>
                    <a:pt x="0" y="962482"/>
                  </a:lnTo>
                  <a:lnTo>
                    <a:pt x="18592" y="981071"/>
                  </a:lnTo>
                  <a:lnTo>
                    <a:pt x="5925007" y="981071"/>
                  </a:lnTo>
                  <a:lnTo>
                    <a:pt x="5943600" y="962482"/>
                  </a:lnTo>
                  <a:lnTo>
                    <a:pt x="5943600" y="0"/>
                  </a:lnTo>
                  <a:close/>
                </a:path>
              </a:pathLst>
            </a:custGeom>
            <a:solidFill>
              <a:srgbClr val="F9F7F7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4886325" y="4838700"/>
              <a:ext cx="5943600" cy="19050"/>
            </a:xfrm>
            <a:custGeom>
              <a:avLst/>
              <a:gdLst/>
              <a:ahLst/>
              <a:cxnLst/>
              <a:rect l="l" t="t" r="r" b="b"/>
              <a:pathLst>
                <a:path w="5943600" h="19050">
                  <a:moveTo>
                    <a:pt x="5936703" y="0"/>
                  </a:moveTo>
                  <a:lnTo>
                    <a:pt x="6896" y="0"/>
                  </a:lnTo>
                  <a:lnTo>
                    <a:pt x="4648" y="927"/>
                  </a:lnTo>
                  <a:lnTo>
                    <a:pt x="927" y="4648"/>
                  </a:lnTo>
                  <a:lnTo>
                    <a:pt x="0" y="6896"/>
                  </a:lnTo>
                  <a:lnTo>
                    <a:pt x="0" y="9525"/>
                  </a:lnTo>
                  <a:lnTo>
                    <a:pt x="0" y="12153"/>
                  </a:lnTo>
                  <a:lnTo>
                    <a:pt x="927" y="14401"/>
                  </a:lnTo>
                  <a:lnTo>
                    <a:pt x="4648" y="18122"/>
                  </a:lnTo>
                  <a:lnTo>
                    <a:pt x="6896" y="19050"/>
                  </a:lnTo>
                  <a:lnTo>
                    <a:pt x="5936703" y="19050"/>
                  </a:lnTo>
                  <a:lnTo>
                    <a:pt x="5938951" y="18122"/>
                  </a:lnTo>
                  <a:lnTo>
                    <a:pt x="5942672" y="14401"/>
                  </a:lnTo>
                  <a:lnTo>
                    <a:pt x="5943600" y="12153"/>
                  </a:lnTo>
                  <a:lnTo>
                    <a:pt x="5943600" y="6896"/>
                  </a:lnTo>
                  <a:lnTo>
                    <a:pt x="5942672" y="4648"/>
                  </a:lnTo>
                  <a:lnTo>
                    <a:pt x="5938951" y="927"/>
                  </a:lnTo>
                  <a:lnTo>
                    <a:pt x="5936703" y="0"/>
                  </a:lnTo>
                  <a:close/>
                </a:path>
              </a:pathLst>
            </a:custGeom>
            <a:solidFill>
              <a:srgbClr val="D8D4D4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5045075" y="4853385"/>
            <a:ext cx="4785995" cy="756285"/>
          </a:xfrm>
          <a:prstGeom prst="rect">
            <a:avLst/>
          </a:prstGeom>
        </p:spPr>
        <p:txBody>
          <a:bodyPr wrap="square" lIns="0" tIns="16637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10"/>
              </a:spcBef>
            </a:pPr>
            <a:r>
              <a:rPr dirty="0" sz="1650" spc="75">
                <a:solidFill>
                  <a:srgbClr val="4F4C49"/>
                </a:solidFill>
                <a:latin typeface="Palatino Linotype"/>
                <a:cs typeface="Palatino Linotype"/>
              </a:rPr>
              <a:t>Acción</a:t>
            </a:r>
            <a:r>
              <a:rPr dirty="0" sz="1650" spc="3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65">
                <a:solidFill>
                  <a:srgbClr val="4F4C49"/>
                </a:solidFill>
                <a:latin typeface="Palatino Linotype"/>
                <a:cs typeface="Palatino Linotype"/>
              </a:rPr>
              <a:t>Decisiva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945"/>
              </a:spcBef>
            </a:pP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Impulsa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cambios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necesarios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C49"/>
                </a:solidFill>
                <a:latin typeface="Verdana"/>
                <a:cs typeface="Verdana"/>
              </a:rPr>
              <a:t>avanzar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misión.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5" name="object 1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5926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100"/>
              </a:spcBef>
            </a:pPr>
            <a:r>
              <a:rPr dirty="0" spc="165">
                <a:solidFill>
                  <a:srgbClr val="1F1B17"/>
                </a:solidFill>
              </a:rPr>
              <a:t>Foros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65">
                <a:solidFill>
                  <a:srgbClr val="1F1B17"/>
                </a:solidFill>
              </a:rPr>
              <a:t>Zonales</a:t>
            </a:r>
            <a:r>
              <a:rPr dirty="0" spc="55">
                <a:solidFill>
                  <a:srgbClr val="1F1B17"/>
                </a:solidFill>
              </a:rPr>
              <a:t> </a:t>
            </a:r>
            <a:r>
              <a:rPr dirty="0" spc="110">
                <a:solidFill>
                  <a:srgbClr val="1F1B17"/>
                </a:solidFill>
              </a:rPr>
              <a:t>y</a:t>
            </a:r>
            <a:r>
              <a:rPr dirty="0" spc="60">
                <a:solidFill>
                  <a:srgbClr val="1F1B17"/>
                </a:solidFill>
              </a:rPr>
              <a:t> </a:t>
            </a:r>
            <a:r>
              <a:rPr dirty="0" spc="-25">
                <a:solidFill>
                  <a:srgbClr val="1F1B17"/>
                </a:solidFill>
              </a:rPr>
              <a:t>EDM</a:t>
            </a:r>
          </a:p>
          <a:p>
            <a:pPr marL="12700">
              <a:lnSpc>
                <a:spcPct val="100000"/>
              </a:lnSpc>
              <a:spcBef>
                <a:spcPts val="530"/>
              </a:spcBef>
            </a:pPr>
            <a:r>
              <a:rPr dirty="0" sz="1650" spc="70">
                <a:solidFill>
                  <a:srgbClr val="1F1B17"/>
                </a:solidFill>
              </a:rPr>
              <a:t>La</a:t>
            </a:r>
            <a:r>
              <a:rPr dirty="0" sz="1650" spc="30">
                <a:solidFill>
                  <a:srgbClr val="1F1B17"/>
                </a:solidFill>
              </a:rPr>
              <a:t> </a:t>
            </a:r>
            <a:r>
              <a:rPr dirty="0" sz="1650" spc="105">
                <a:solidFill>
                  <a:srgbClr val="1F1B17"/>
                </a:solidFill>
              </a:rPr>
              <a:t>Memoria</a:t>
            </a:r>
            <a:r>
              <a:rPr dirty="0" sz="1650" spc="35">
                <a:solidFill>
                  <a:srgbClr val="1F1B17"/>
                </a:solidFill>
              </a:rPr>
              <a:t> </a:t>
            </a:r>
            <a:r>
              <a:rPr dirty="0" sz="1650" spc="90">
                <a:solidFill>
                  <a:srgbClr val="1F1B17"/>
                </a:solidFill>
              </a:rPr>
              <a:t>que</a:t>
            </a:r>
            <a:r>
              <a:rPr dirty="0" sz="1650" spc="35">
                <a:solidFill>
                  <a:srgbClr val="1F1B17"/>
                </a:solidFill>
              </a:rPr>
              <a:t> </a:t>
            </a:r>
            <a:r>
              <a:rPr dirty="0" sz="1650" spc="70">
                <a:solidFill>
                  <a:srgbClr val="1F1B17"/>
                </a:solidFill>
              </a:rPr>
              <a:t>une</a:t>
            </a:r>
            <a:endParaRPr sz="1650"/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600075" y="1790700"/>
            <a:ext cx="6505574" cy="3629024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518006" y="2736214"/>
            <a:ext cx="3202305" cy="1654175"/>
          </a:xfrm>
          <a:prstGeom prst="rect">
            <a:avLst/>
          </a:prstGeom>
        </p:spPr>
        <p:txBody>
          <a:bodyPr wrap="square" lIns="0" tIns="6985" rIns="0" bIns="0" rtlCol="0" vert="horz">
            <a:spAutoFit/>
          </a:bodyPr>
          <a:lstStyle/>
          <a:p>
            <a:pPr marL="12700" marR="5080">
              <a:lnSpc>
                <a:spcPct val="132400"/>
              </a:lnSpc>
              <a:spcBef>
                <a:spcPts val="55"/>
              </a:spcBef>
            </a:pP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Como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Arial Black"/>
                <a:cs typeface="Arial Black"/>
              </a:rPr>
              <a:t>Memoria</a:t>
            </a:r>
            <a:r>
              <a:rPr dirty="0" sz="1350" spc="-95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en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"Inside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C49"/>
                </a:solidFill>
                <a:latin typeface="Verdana"/>
                <a:cs typeface="Verdana"/>
              </a:rPr>
              <a:t>Out"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que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guarda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conecta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los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momentos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más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importantes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Riley,</a:t>
            </a:r>
            <a:r>
              <a:rPr dirty="0" sz="1350" spc="-114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Foros</a:t>
            </a:r>
            <a:r>
              <a:rPr dirty="0" sz="1350" spc="-11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C49"/>
                </a:solidFill>
                <a:latin typeface="Verdana"/>
                <a:cs typeface="Verdana"/>
              </a:rPr>
              <a:t>Zonales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y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el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Equipo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Dirección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Mundial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son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espacios</a:t>
            </a:r>
            <a:r>
              <a:rPr dirty="0" sz="1350" spc="-10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C49"/>
                </a:solidFill>
                <a:latin typeface="Verdana"/>
                <a:cs typeface="Verdana"/>
              </a:rPr>
              <a:t>para</a:t>
            </a:r>
            <a:r>
              <a:rPr dirty="0" sz="1350" spc="-10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Arial Black"/>
                <a:cs typeface="Arial Black"/>
              </a:rPr>
              <a:t>compartir,</a:t>
            </a:r>
            <a:r>
              <a:rPr dirty="0" sz="1350" spc="-114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70">
                <a:solidFill>
                  <a:srgbClr val="4F4C49"/>
                </a:solidFill>
                <a:latin typeface="Arial Black"/>
                <a:cs typeface="Arial Black"/>
              </a:rPr>
              <a:t>aprender</a:t>
            </a:r>
            <a:r>
              <a:rPr dirty="0" sz="1350" spc="-11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Arial Black"/>
                <a:cs typeface="Arial Black"/>
              </a:rPr>
              <a:t>y </a:t>
            </a:r>
            <a:r>
              <a:rPr dirty="0" sz="1350" spc="-65">
                <a:solidFill>
                  <a:srgbClr val="4F4C49"/>
                </a:solidFill>
                <a:latin typeface="Arial Black"/>
                <a:cs typeface="Arial Black"/>
              </a:rPr>
              <a:t>recordar</a:t>
            </a:r>
            <a:r>
              <a:rPr dirty="0" sz="1350" spc="-100">
                <a:solidFill>
                  <a:srgbClr val="4F4C49"/>
                </a:solidFill>
                <a:latin typeface="Arial Black"/>
                <a:cs typeface="Arial Black"/>
              </a:rPr>
              <a:t> </a:t>
            </a:r>
            <a:r>
              <a:rPr dirty="0" sz="1350">
                <a:solidFill>
                  <a:srgbClr val="4F4C49"/>
                </a:solidFill>
                <a:latin typeface="Verdana"/>
                <a:cs typeface="Verdana"/>
              </a:rPr>
              <a:t>lo</a:t>
            </a:r>
            <a:r>
              <a:rPr dirty="0" sz="1350" spc="-12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que</a:t>
            </a:r>
            <a:r>
              <a:rPr dirty="0" sz="1350" spc="-12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funciona.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600075" y="5810250"/>
            <a:ext cx="5029200" cy="1295400"/>
            <a:chOff x="600075" y="5810250"/>
            <a:chExt cx="5029200" cy="1295400"/>
          </a:xfrm>
        </p:grpSpPr>
        <p:sp>
          <p:nvSpPr>
            <p:cNvPr id="6" name="object 6"/>
            <p:cNvSpPr/>
            <p:nvPr/>
          </p:nvSpPr>
          <p:spPr>
            <a:xfrm>
              <a:off x="609600" y="5819775"/>
              <a:ext cx="5010150" cy="1276350"/>
            </a:xfrm>
            <a:custGeom>
              <a:avLst/>
              <a:gdLst/>
              <a:ahLst/>
              <a:cxnLst/>
              <a:rect l="l" t="t" r="r" b="b"/>
              <a:pathLst>
                <a:path w="5010150" h="1276350">
                  <a:moveTo>
                    <a:pt x="5001526" y="0"/>
                  </a:moveTo>
                  <a:lnTo>
                    <a:pt x="8616" y="0"/>
                  </a:lnTo>
                  <a:lnTo>
                    <a:pt x="5814" y="1155"/>
                  </a:lnTo>
                  <a:lnTo>
                    <a:pt x="1160" y="5803"/>
                  </a:lnTo>
                  <a:lnTo>
                    <a:pt x="0" y="8623"/>
                  </a:lnTo>
                  <a:lnTo>
                    <a:pt x="0" y="1264445"/>
                  </a:lnTo>
                  <a:lnTo>
                    <a:pt x="0" y="1267729"/>
                  </a:lnTo>
                  <a:lnTo>
                    <a:pt x="1160" y="1270537"/>
                  </a:lnTo>
                  <a:lnTo>
                    <a:pt x="5814" y="1275185"/>
                  </a:lnTo>
                  <a:lnTo>
                    <a:pt x="8616" y="1276346"/>
                  </a:lnTo>
                  <a:lnTo>
                    <a:pt x="5001526" y="1276346"/>
                  </a:lnTo>
                  <a:lnTo>
                    <a:pt x="5004333" y="1275185"/>
                  </a:lnTo>
                  <a:lnTo>
                    <a:pt x="5008994" y="1270537"/>
                  </a:lnTo>
                  <a:lnTo>
                    <a:pt x="5010150" y="1267729"/>
                  </a:lnTo>
                  <a:lnTo>
                    <a:pt x="5010150" y="8623"/>
                  </a:lnTo>
                  <a:lnTo>
                    <a:pt x="5008994" y="5803"/>
                  </a:lnTo>
                  <a:lnTo>
                    <a:pt x="5006657" y="3492"/>
                  </a:lnTo>
                  <a:lnTo>
                    <a:pt x="5004333" y="1155"/>
                  </a:lnTo>
                  <a:lnTo>
                    <a:pt x="500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609600" y="5819775"/>
              <a:ext cx="5010150" cy="1276350"/>
            </a:xfrm>
            <a:custGeom>
              <a:avLst/>
              <a:gdLst/>
              <a:ahLst/>
              <a:cxnLst/>
              <a:rect l="l" t="t" r="r" b="b"/>
              <a:pathLst>
                <a:path w="5010150" h="1276350">
                  <a:moveTo>
                    <a:pt x="0" y="1264445"/>
                  </a:moveTo>
                  <a:lnTo>
                    <a:pt x="0" y="11912"/>
                  </a:lnTo>
                  <a:lnTo>
                    <a:pt x="0" y="8623"/>
                  </a:lnTo>
                  <a:lnTo>
                    <a:pt x="1160" y="5803"/>
                  </a:lnTo>
                  <a:lnTo>
                    <a:pt x="3487" y="3492"/>
                  </a:lnTo>
                  <a:lnTo>
                    <a:pt x="5814" y="1155"/>
                  </a:lnTo>
                  <a:lnTo>
                    <a:pt x="8616" y="0"/>
                  </a:lnTo>
                  <a:lnTo>
                    <a:pt x="11906" y="0"/>
                  </a:lnTo>
                  <a:lnTo>
                    <a:pt x="4998250" y="0"/>
                  </a:lnTo>
                  <a:lnTo>
                    <a:pt x="5001526" y="0"/>
                  </a:lnTo>
                  <a:lnTo>
                    <a:pt x="5004333" y="1155"/>
                  </a:lnTo>
                  <a:lnTo>
                    <a:pt x="5006657" y="3492"/>
                  </a:lnTo>
                  <a:lnTo>
                    <a:pt x="5008994" y="5803"/>
                  </a:lnTo>
                  <a:lnTo>
                    <a:pt x="5010150" y="8623"/>
                  </a:lnTo>
                  <a:lnTo>
                    <a:pt x="5010150" y="11912"/>
                  </a:lnTo>
                  <a:lnTo>
                    <a:pt x="5010150" y="1264445"/>
                  </a:lnTo>
                  <a:lnTo>
                    <a:pt x="5010150" y="1267729"/>
                  </a:lnTo>
                  <a:lnTo>
                    <a:pt x="5008994" y="1270537"/>
                  </a:lnTo>
                  <a:lnTo>
                    <a:pt x="5006657" y="1272863"/>
                  </a:lnTo>
                  <a:lnTo>
                    <a:pt x="5004333" y="1275185"/>
                  </a:lnTo>
                  <a:lnTo>
                    <a:pt x="5001526" y="1276346"/>
                  </a:lnTo>
                  <a:lnTo>
                    <a:pt x="4998250" y="1276351"/>
                  </a:lnTo>
                  <a:lnTo>
                    <a:pt x="11906" y="1276351"/>
                  </a:lnTo>
                  <a:lnTo>
                    <a:pt x="0" y="1267729"/>
                  </a:lnTo>
                  <a:lnTo>
                    <a:pt x="0" y="1264445"/>
                  </a:lnTo>
                  <a:close/>
                </a:path>
              </a:pathLst>
            </a:custGeom>
            <a:ln w="19050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8" name="object 8"/>
          <p:cNvSpPr txBox="1"/>
          <p:nvPr/>
        </p:nvSpPr>
        <p:spPr>
          <a:xfrm>
            <a:off x="777875" y="5992812"/>
            <a:ext cx="4154170" cy="617220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100">
                <a:solidFill>
                  <a:srgbClr val="4F4C49"/>
                </a:solidFill>
                <a:latin typeface="Palatino Linotype"/>
                <a:cs typeface="Palatino Linotype"/>
              </a:rPr>
              <a:t>Compartir</a:t>
            </a:r>
            <a:r>
              <a:rPr dirty="0" sz="1650" spc="7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95">
                <a:solidFill>
                  <a:srgbClr val="4F4C49"/>
                </a:solidFill>
                <a:latin typeface="Palatino Linotype"/>
                <a:cs typeface="Palatino Linotype"/>
              </a:rPr>
              <a:t>experiencias</a:t>
            </a:r>
            <a:endParaRPr sz="1650">
              <a:latin typeface="Palatino Linotype"/>
              <a:cs typeface="Palatino Linotype"/>
            </a:endParaRPr>
          </a:p>
          <a:p>
            <a:pPr marL="12700">
              <a:lnSpc>
                <a:spcPct val="100000"/>
              </a:lnSpc>
              <a:spcBef>
                <a:spcPts val="1019"/>
              </a:spcBef>
            </a:pP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Aprendizaje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0">
                <a:solidFill>
                  <a:srgbClr val="4F4C49"/>
                </a:solidFill>
                <a:latin typeface="Verdana"/>
                <a:cs typeface="Verdana"/>
              </a:rPr>
              <a:t>colectivo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0">
                <a:solidFill>
                  <a:srgbClr val="4F4C49"/>
                </a:solidFill>
                <a:latin typeface="Verdana"/>
                <a:cs typeface="Verdana"/>
              </a:rPr>
              <a:t>entre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C49"/>
                </a:solidFill>
                <a:latin typeface="Verdana"/>
                <a:cs typeface="Verdana"/>
              </a:rPr>
              <a:t>comunidades</a:t>
            </a:r>
            <a:r>
              <a:rPr dirty="0" sz="1350" spc="-9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diversas.</a:t>
            </a:r>
            <a:endParaRPr sz="1350">
              <a:latin typeface="Verdana"/>
              <a:cs typeface="Verdana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5800725" y="5810250"/>
            <a:ext cx="5029200" cy="1295400"/>
            <a:chOff x="5800725" y="5810250"/>
            <a:chExt cx="5029200" cy="1295400"/>
          </a:xfrm>
        </p:grpSpPr>
        <p:sp>
          <p:nvSpPr>
            <p:cNvPr id="10" name="object 10"/>
            <p:cNvSpPr/>
            <p:nvPr/>
          </p:nvSpPr>
          <p:spPr>
            <a:xfrm>
              <a:off x="5810250" y="5819775"/>
              <a:ext cx="5010150" cy="1276350"/>
            </a:xfrm>
            <a:custGeom>
              <a:avLst/>
              <a:gdLst/>
              <a:ahLst/>
              <a:cxnLst/>
              <a:rect l="l" t="t" r="r" b="b"/>
              <a:pathLst>
                <a:path w="5010150" h="1276350">
                  <a:moveTo>
                    <a:pt x="5001526" y="0"/>
                  </a:moveTo>
                  <a:lnTo>
                    <a:pt x="8623" y="0"/>
                  </a:lnTo>
                  <a:lnTo>
                    <a:pt x="5816" y="1155"/>
                  </a:lnTo>
                  <a:lnTo>
                    <a:pt x="3492" y="3492"/>
                  </a:lnTo>
                  <a:lnTo>
                    <a:pt x="1155" y="5803"/>
                  </a:lnTo>
                  <a:lnTo>
                    <a:pt x="0" y="8623"/>
                  </a:lnTo>
                  <a:lnTo>
                    <a:pt x="0" y="1264445"/>
                  </a:lnTo>
                  <a:lnTo>
                    <a:pt x="0" y="1267729"/>
                  </a:lnTo>
                  <a:lnTo>
                    <a:pt x="1155" y="1270537"/>
                  </a:lnTo>
                  <a:lnTo>
                    <a:pt x="5816" y="1275185"/>
                  </a:lnTo>
                  <a:lnTo>
                    <a:pt x="8623" y="1276346"/>
                  </a:lnTo>
                  <a:lnTo>
                    <a:pt x="5001526" y="1276346"/>
                  </a:lnTo>
                  <a:lnTo>
                    <a:pt x="5004333" y="1275185"/>
                  </a:lnTo>
                  <a:lnTo>
                    <a:pt x="5008981" y="1270537"/>
                  </a:lnTo>
                  <a:lnTo>
                    <a:pt x="5010150" y="1267729"/>
                  </a:lnTo>
                  <a:lnTo>
                    <a:pt x="5010150" y="8623"/>
                  </a:lnTo>
                  <a:lnTo>
                    <a:pt x="5008981" y="5803"/>
                  </a:lnTo>
                  <a:lnTo>
                    <a:pt x="5004333" y="1155"/>
                  </a:lnTo>
                  <a:lnTo>
                    <a:pt x="5001526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1" name="object 11"/>
            <p:cNvSpPr/>
            <p:nvPr/>
          </p:nvSpPr>
          <p:spPr>
            <a:xfrm>
              <a:off x="5810250" y="5819775"/>
              <a:ext cx="5010150" cy="1276350"/>
            </a:xfrm>
            <a:custGeom>
              <a:avLst/>
              <a:gdLst/>
              <a:ahLst/>
              <a:cxnLst/>
              <a:rect l="l" t="t" r="r" b="b"/>
              <a:pathLst>
                <a:path w="5010150" h="1276350">
                  <a:moveTo>
                    <a:pt x="0" y="1264445"/>
                  </a:moveTo>
                  <a:lnTo>
                    <a:pt x="0" y="11912"/>
                  </a:lnTo>
                  <a:lnTo>
                    <a:pt x="0" y="8623"/>
                  </a:lnTo>
                  <a:lnTo>
                    <a:pt x="1155" y="5803"/>
                  </a:lnTo>
                  <a:lnTo>
                    <a:pt x="3492" y="3492"/>
                  </a:lnTo>
                  <a:lnTo>
                    <a:pt x="5816" y="1155"/>
                  </a:lnTo>
                  <a:lnTo>
                    <a:pt x="8623" y="0"/>
                  </a:lnTo>
                  <a:lnTo>
                    <a:pt x="11912" y="0"/>
                  </a:lnTo>
                  <a:lnTo>
                    <a:pt x="4998250" y="0"/>
                  </a:lnTo>
                  <a:lnTo>
                    <a:pt x="5001526" y="0"/>
                  </a:lnTo>
                  <a:lnTo>
                    <a:pt x="5004333" y="1155"/>
                  </a:lnTo>
                  <a:lnTo>
                    <a:pt x="5006657" y="3492"/>
                  </a:lnTo>
                  <a:lnTo>
                    <a:pt x="5008981" y="5803"/>
                  </a:lnTo>
                  <a:lnTo>
                    <a:pt x="5010150" y="8623"/>
                  </a:lnTo>
                  <a:lnTo>
                    <a:pt x="5010150" y="11912"/>
                  </a:lnTo>
                  <a:lnTo>
                    <a:pt x="5010150" y="1264445"/>
                  </a:lnTo>
                  <a:lnTo>
                    <a:pt x="5010150" y="1267729"/>
                  </a:lnTo>
                  <a:lnTo>
                    <a:pt x="5008981" y="1270537"/>
                  </a:lnTo>
                  <a:lnTo>
                    <a:pt x="5006657" y="1272863"/>
                  </a:lnTo>
                  <a:lnTo>
                    <a:pt x="5004333" y="1275185"/>
                  </a:lnTo>
                  <a:lnTo>
                    <a:pt x="5001526" y="1276346"/>
                  </a:lnTo>
                  <a:lnTo>
                    <a:pt x="4998250" y="1276351"/>
                  </a:lnTo>
                  <a:lnTo>
                    <a:pt x="11912" y="1276351"/>
                  </a:lnTo>
                  <a:lnTo>
                    <a:pt x="8623" y="1276346"/>
                  </a:lnTo>
                  <a:lnTo>
                    <a:pt x="5816" y="1275185"/>
                  </a:lnTo>
                  <a:lnTo>
                    <a:pt x="3492" y="1272863"/>
                  </a:lnTo>
                  <a:lnTo>
                    <a:pt x="1155" y="1270537"/>
                  </a:lnTo>
                  <a:lnTo>
                    <a:pt x="0" y="1267729"/>
                  </a:lnTo>
                  <a:lnTo>
                    <a:pt x="0" y="1264445"/>
                  </a:lnTo>
                  <a:close/>
                </a:path>
              </a:pathLst>
            </a:custGeom>
            <a:ln w="19050">
              <a:solidFill>
                <a:srgbClr val="D8D4D4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2" name="object 12"/>
          <p:cNvSpPr txBox="1"/>
          <p:nvPr/>
        </p:nvSpPr>
        <p:spPr>
          <a:xfrm>
            <a:off x="5978525" y="5992812"/>
            <a:ext cx="3610610" cy="893444"/>
          </a:xfrm>
          <a:prstGeom prst="rect">
            <a:avLst/>
          </a:prstGeom>
        </p:spPr>
        <p:txBody>
          <a:bodyPr wrap="square" lIns="0" tIns="1714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35"/>
              </a:spcBef>
            </a:pPr>
            <a:r>
              <a:rPr dirty="0" sz="1650" spc="95">
                <a:solidFill>
                  <a:srgbClr val="4F4C49"/>
                </a:solidFill>
                <a:latin typeface="Palatino Linotype"/>
                <a:cs typeface="Palatino Linotype"/>
              </a:rPr>
              <a:t>Cooperación</a:t>
            </a:r>
            <a:r>
              <a:rPr dirty="0" sz="1650" spc="70">
                <a:solidFill>
                  <a:srgbClr val="4F4C49"/>
                </a:solidFill>
                <a:latin typeface="Palatino Linotype"/>
                <a:cs typeface="Palatino Linotype"/>
              </a:rPr>
              <a:t> </a:t>
            </a:r>
            <a:r>
              <a:rPr dirty="0" sz="1650" spc="75">
                <a:solidFill>
                  <a:srgbClr val="4F4C49"/>
                </a:solidFill>
                <a:latin typeface="Palatino Linotype"/>
                <a:cs typeface="Palatino Linotype"/>
              </a:rPr>
              <a:t>multicultural</a:t>
            </a:r>
            <a:endParaRPr sz="1650">
              <a:latin typeface="Palatino Linotype"/>
              <a:cs typeface="Palatino Linotype"/>
            </a:endParaRPr>
          </a:p>
          <a:p>
            <a:pPr marL="12700" marR="5080">
              <a:lnSpc>
                <a:spcPct val="134300"/>
              </a:lnSpc>
              <a:spcBef>
                <a:spcPts val="465"/>
              </a:spcBef>
            </a:pP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Uniendo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C49"/>
                </a:solidFill>
                <a:latin typeface="Verdana"/>
                <a:cs typeface="Verdana"/>
              </a:rPr>
              <a:t>voces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multilingües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0">
                <a:solidFill>
                  <a:srgbClr val="4F4C49"/>
                </a:solidFill>
                <a:latin typeface="Verdana"/>
                <a:cs typeface="Verdana"/>
              </a:rPr>
              <a:t>al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servicio</a:t>
            </a:r>
            <a:r>
              <a:rPr dirty="0" sz="1350" spc="-135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C49"/>
                </a:solidFill>
                <a:latin typeface="Verdana"/>
                <a:cs typeface="Verdana"/>
              </a:rPr>
              <a:t>de</a:t>
            </a:r>
            <a:r>
              <a:rPr dirty="0" sz="1350" spc="-130">
                <a:solidFill>
                  <a:srgbClr val="4F4C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C49"/>
                </a:solidFill>
                <a:latin typeface="Verdana"/>
                <a:cs typeface="Verdana"/>
              </a:rPr>
              <a:t>la </a:t>
            </a:r>
            <a:r>
              <a:rPr dirty="0" sz="1350" spc="-10">
                <a:solidFill>
                  <a:srgbClr val="4F4C49"/>
                </a:solidFill>
                <a:latin typeface="Verdana"/>
                <a:cs typeface="Verdana"/>
              </a:rPr>
              <a:t>recuperación.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3" name="object 13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7069073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 descr="$PPTXTitle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39700" rIns="0" bIns="0" rtlCol="0" vert="horz">
            <a:spAutoFit/>
          </a:bodyPr>
          <a:lstStyle/>
          <a:p>
            <a:pPr marL="12065">
              <a:lnSpc>
                <a:spcPct val="100000"/>
              </a:lnSpc>
              <a:spcBef>
                <a:spcPts val="125"/>
              </a:spcBef>
            </a:pPr>
            <a:r>
              <a:rPr dirty="0" spc="130"/>
              <a:t>¿Por</a:t>
            </a:r>
            <a:r>
              <a:rPr dirty="0" spc="60"/>
              <a:t> </a:t>
            </a:r>
            <a:r>
              <a:rPr dirty="0" spc="160"/>
              <a:t>qué</a:t>
            </a:r>
            <a:r>
              <a:rPr dirty="0" spc="60"/>
              <a:t> </a:t>
            </a:r>
            <a:r>
              <a:rPr dirty="0" spc="270"/>
              <a:t>es</a:t>
            </a:r>
            <a:r>
              <a:rPr dirty="0" spc="60"/>
              <a:t> </a:t>
            </a:r>
            <a:r>
              <a:rPr dirty="0" spc="235"/>
              <a:t>importante</a:t>
            </a:r>
            <a:r>
              <a:rPr dirty="0" spc="60"/>
              <a:t> </a:t>
            </a:r>
            <a:r>
              <a:rPr dirty="0" spc="300"/>
              <a:t>esta</a:t>
            </a:r>
            <a:r>
              <a:rPr dirty="0" spc="60"/>
              <a:t> </a:t>
            </a:r>
            <a:r>
              <a:rPr dirty="0" spc="220"/>
              <a:t>estructura?</a:t>
            </a:r>
          </a:p>
        </p:txBody>
      </p:sp>
      <p:sp>
        <p:nvSpPr>
          <p:cNvPr id="3" name="object 3"/>
          <p:cNvSpPr/>
          <p:nvPr/>
        </p:nvSpPr>
        <p:spPr>
          <a:xfrm>
            <a:off x="2976529" y="1462005"/>
            <a:ext cx="2711450" cy="2711450"/>
          </a:xfrm>
          <a:custGeom>
            <a:avLst/>
            <a:gdLst/>
            <a:ahLst/>
            <a:cxnLst/>
            <a:rect l="l" t="t" r="r" b="b"/>
            <a:pathLst>
              <a:path w="2711450" h="2711450">
                <a:moveTo>
                  <a:pt x="1355460" y="2710899"/>
                </a:moveTo>
                <a:lnTo>
                  <a:pt x="1306844" y="2710044"/>
                </a:lnTo>
                <a:lnTo>
                  <a:pt x="1258659" y="2707496"/>
                </a:lnTo>
                <a:lnTo>
                  <a:pt x="1210933" y="2703285"/>
                </a:lnTo>
                <a:lnTo>
                  <a:pt x="1163695" y="2697439"/>
                </a:lnTo>
                <a:lnTo>
                  <a:pt x="1116973" y="2689987"/>
                </a:lnTo>
                <a:lnTo>
                  <a:pt x="1070797" y="2680958"/>
                </a:lnTo>
                <a:lnTo>
                  <a:pt x="1025195" y="2670380"/>
                </a:lnTo>
                <a:lnTo>
                  <a:pt x="980195" y="2658282"/>
                </a:lnTo>
                <a:lnTo>
                  <a:pt x="935827" y="2644692"/>
                </a:lnTo>
                <a:lnTo>
                  <a:pt x="892118" y="2629640"/>
                </a:lnTo>
                <a:lnTo>
                  <a:pt x="849098" y="2613154"/>
                </a:lnTo>
                <a:lnTo>
                  <a:pt x="806796" y="2595262"/>
                </a:lnTo>
                <a:lnTo>
                  <a:pt x="765239" y="2575993"/>
                </a:lnTo>
                <a:lnTo>
                  <a:pt x="724457" y="2555377"/>
                </a:lnTo>
                <a:lnTo>
                  <a:pt x="684478" y="2533441"/>
                </a:lnTo>
                <a:lnTo>
                  <a:pt x="645331" y="2510215"/>
                </a:lnTo>
                <a:lnTo>
                  <a:pt x="607045" y="2485726"/>
                </a:lnTo>
                <a:lnTo>
                  <a:pt x="569648" y="2460004"/>
                </a:lnTo>
                <a:lnTo>
                  <a:pt x="533169" y="2433077"/>
                </a:lnTo>
                <a:lnTo>
                  <a:pt x="497637" y="2404975"/>
                </a:lnTo>
                <a:lnTo>
                  <a:pt x="463080" y="2375725"/>
                </a:lnTo>
                <a:lnTo>
                  <a:pt x="429527" y="2345356"/>
                </a:lnTo>
                <a:lnTo>
                  <a:pt x="397007" y="2313898"/>
                </a:lnTo>
                <a:lnTo>
                  <a:pt x="365548" y="2281378"/>
                </a:lnTo>
                <a:lnTo>
                  <a:pt x="335179" y="2247825"/>
                </a:lnTo>
                <a:lnTo>
                  <a:pt x="305928" y="2213268"/>
                </a:lnTo>
                <a:lnTo>
                  <a:pt x="277825" y="2177736"/>
                </a:lnTo>
                <a:lnTo>
                  <a:pt x="250898" y="2141258"/>
                </a:lnTo>
                <a:lnTo>
                  <a:pt x="225176" y="2103861"/>
                </a:lnTo>
                <a:lnTo>
                  <a:pt x="200687" y="2065575"/>
                </a:lnTo>
                <a:lnTo>
                  <a:pt x="177460" y="2026429"/>
                </a:lnTo>
                <a:lnTo>
                  <a:pt x="155524" y="1986450"/>
                </a:lnTo>
                <a:lnTo>
                  <a:pt x="134908" y="1945668"/>
                </a:lnTo>
                <a:lnTo>
                  <a:pt x="115639" y="1904112"/>
                </a:lnTo>
                <a:lnTo>
                  <a:pt x="97747" y="1861809"/>
                </a:lnTo>
                <a:lnTo>
                  <a:pt x="81260" y="1818790"/>
                </a:lnTo>
                <a:lnTo>
                  <a:pt x="66208" y="1775081"/>
                </a:lnTo>
                <a:lnTo>
                  <a:pt x="52618" y="1730713"/>
                </a:lnTo>
                <a:lnTo>
                  <a:pt x="40520" y="1685714"/>
                </a:lnTo>
                <a:lnTo>
                  <a:pt x="29942" y="1640111"/>
                </a:lnTo>
                <a:lnTo>
                  <a:pt x="20912" y="1593935"/>
                </a:lnTo>
                <a:lnTo>
                  <a:pt x="13460" y="1547214"/>
                </a:lnTo>
                <a:lnTo>
                  <a:pt x="7614" y="1499976"/>
                </a:lnTo>
                <a:lnTo>
                  <a:pt x="3403" y="1452250"/>
                </a:lnTo>
                <a:lnTo>
                  <a:pt x="855" y="1404065"/>
                </a:lnTo>
                <a:lnTo>
                  <a:pt x="0" y="1355449"/>
                </a:lnTo>
                <a:lnTo>
                  <a:pt x="855" y="1306834"/>
                </a:lnTo>
                <a:lnTo>
                  <a:pt x="3403" y="1258649"/>
                </a:lnTo>
                <a:lnTo>
                  <a:pt x="7614" y="1210923"/>
                </a:lnTo>
                <a:lnTo>
                  <a:pt x="13460" y="1163685"/>
                </a:lnTo>
                <a:lnTo>
                  <a:pt x="20912" y="1116963"/>
                </a:lnTo>
                <a:lnTo>
                  <a:pt x="29941" y="1070787"/>
                </a:lnTo>
                <a:lnTo>
                  <a:pt x="40519" y="1025185"/>
                </a:lnTo>
                <a:lnTo>
                  <a:pt x="52617" y="980185"/>
                </a:lnTo>
                <a:lnTo>
                  <a:pt x="66207" y="935817"/>
                </a:lnTo>
                <a:lnTo>
                  <a:pt x="81259" y="892109"/>
                </a:lnTo>
                <a:lnTo>
                  <a:pt x="97746" y="849089"/>
                </a:lnTo>
                <a:lnTo>
                  <a:pt x="115637" y="806787"/>
                </a:lnTo>
                <a:lnTo>
                  <a:pt x="134906" y="765230"/>
                </a:lnTo>
                <a:lnTo>
                  <a:pt x="155522" y="724448"/>
                </a:lnTo>
                <a:lnTo>
                  <a:pt x="177458" y="684470"/>
                </a:lnTo>
                <a:lnTo>
                  <a:pt x="200685" y="645323"/>
                </a:lnTo>
                <a:lnTo>
                  <a:pt x="225173" y="607037"/>
                </a:lnTo>
                <a:lnTo>
                  <a:pt x="250895" y="569641"/>
                </a:lnTo>
                <a:lnTo>
                  <a:pt x="277822" y="533162"/>
                </a:lnTo>
                <a:lnTo>
                  <a:pt x="305925" y="497630"/>
                </a:lnTo>
                <a:lnTo>
                  <a:pt x="335175" y="463074"/>
                </a:lnTo>
                <a:lnTo>
                  <a:pt x="365544" y="429521"/>
                </a:lnTo>
                <a:lnTo>
                  <a:pt x="397003" y="397001"/>
                </a:lnTo>
                <a:lnTo>
                  <a:pt x="429523" y="365542"/>
                </a:lnTo>
                <a:lnTo>
                  <a:pt x="463076" y="335174"/>
                </a:lnTo>
                <a:lnTo>
                  <a:pt x="497633" y="305924"/>
                </a:lnTo>
                <a:lnTo>
                  <a:pt x="533165" y="277821"/>
                </a:lnTo>
                <a:lnTo>
                  <a:pt x="569644" y="250895"/>
                </a:lnTo>
                <a:lnTo>
                  <a:pt x="607040" y="225173"/>
                </a:lnTo>
                <a:lnTo>
                  <a:pt x="645327" y="200684"/>
                </a:lnTo>
                <a:lnTo>
                  <a:pt x="684473" y="177458"/>
                </a:lnTo>
                <a:lnTo>
                  <a:pt x="724452" y="155522"/>
                </a:lnTo>
                <a:lnTo>
                  <a:pt x="765234" y="134905"/>
                </a:lnTo>
                <a:lnTo>
                  <a:pt x="806791" y="115637"/>
                </a:lnTo>
                <a:lnTo>
                  <a:pt x="849094" y="97745"/>
                </a:lnTo>
                <a:lnTo>
                  <a:pt x="892114" y="81259"/>
                </a:lnTo>
                <a:lnTo>
                  <a:pt x="935823" y="66207"/>
                </a:lnTo>
                <a:lnTo>
                  <a:pt x="980192" y="52617"/>
                </a:lnTo>
                <a:lnTo>
                  <a:pt x="1025192" y="40519"/>
                </a:lnTo>
                <a:lnTo>
                  <a:pt x="1070794" y="29941"/>
                </a:lnTo>
                <a:lnTo>
                  <a:pt x="1116971" y="20912"/>
                </a:lnTo>
                <a:lnTo>
                  <a:pt x="1163693" y="13460"/>
                </a:lnTo>
                <a:lnTo>
                  <a:pt x="1210931" y="7614"/>
                </a:lnTo>
                <a:lnTo>
                  <a:pt x="1258658" y="3403"/>
                </a:lnTo>
                <a:lnTo>
                  <a:pt x="1306843" y="855"/>
                </a:lnTo>
                <a:lnTo>
                  <a:pt x="1355460" y="0"/>
                </a:lnTo>
                <a:lnTo>
                  <a:pt x="1404075" y="855"/>
                </a:lnTo>
                <a:lnTo>
                  <a:pt x="1452260" y="3403"/>
                </a:lnTo>
                <a:lnTo>
                  <a:pt x="1499986" y="7614"/>
                </a:lnTo>
                <a:lnTo>
                  <a:pt x="1547224" y="13460"/>
                </a:lnTo>
                <a:lnTo>
                  <a:pt x="1593946" y="20912"/>
                </a:lnTo>
                <a:lnTo>
                  <a:pt x="1640122" y="29941"/>
                </a:lnTo>
                <a:lnTo>
                  <a:pt x="1685724" y="40520"/>
                </a:lnTo>
                <a:lnTo>
                  <a:pt x="1730723" y="52618"/>
                </a:lnTo>
                <a:lnTo>
                  <a:pt x="1775092" y="66207"/>
                </a:lnTo>
                <a:lnTo>
                  <a:pt x="1818800" y="81260"/>
                </a:lnTo>
                <a:lnTo>
                  <a:pt x="1861820" y="97746"/>
                </a:lnTo>
                <a:lnTo>
                  <a:pt x="1904122" y="115638"/>
                </a:lnTo>
                <a:lnTo>
                  <a:pt x="1945678" y="134906"/>
                </a:lnTo>
                <a:lnTo>
                  <a:pt x="1986460" y="155523"/>
                </a:lnTo>
                <a:lnTo>
                  <a:pt x="2026439" y="177458"/>
                </a:lnTo>
                <a:lnTo>
                  <a:pt x="2065585" y="200685"/>
                </a:lnTo>
                <a:lnTo>
                  <a:pt x="2103871" y="225174"/>
                </a:lnTo>
                <a:lnTo>
                  <a:pt x="2141268" y="250895"/>
                </a:lnTo>
                <a:lnTo>
                  <a:pt x="2177747" y="277822"/>
                </a:lnTo>
                <a:lnTo>
                  <a:pt x="2213278" y="305925"/>
                </a:lnTo>
                <a:lnTo>
                  <a:pt x="2247835" y="335175"/>
                </a:lnTo>
                <a:lnTo>
                  <a:pt x="2281388" y="365543"/>
                </a:lnTo>
                <a:lnTo>
                  <a:pt x="2313908" y="397002"/>
                </a:lnTo>
                <a:lnTo>
                  <a:pt x="2345366" y="429522"/>
                </a:lnTo>
                <a:lnTo>
                  <a:pt x="2375735" y="463074"/>
                </a:lnTo>
                <a:lnTo>
                  <a:pt x="2404985" y="497631"/>
                </a:lnTo>
                <a:lnTo>
                  <a:pt x="2433088" y="533163"/>
                </a:lnTo>
                <a:lnTo>
                  <a:pt x="2460014" y="569642"/>
                </a:lnTo>
                <a:lnTo>
                  <a:pt x="2485736" y="607038"/>
                </a:lnTo>
                <a:lnTo>
                  <a:pt x="2510225" y="645324"/>
                </a:lnTo>
                <a:lnTo>
                  <a:pt x="2533451" y="684471"/>
                </a:lnTo>
                <a:lnTo>
                  <a:pt x="2555387" y="724449"/>
                </a:lnTo>
                <a:lnTo>
                  <a:pt x="2576004" y="765231"/>
                </a:lnTo>
                <a:lnTo>
                  <a:pt x="2595272" y="806787"/>
                </a:lnTo>
                <a:lnTo>
                  <a:pt x="2613164" y="849090"/>
                </a:lnTo>
                <a:lnTo>
                  <a:pt x="2629650" y="892109"/>
                </a:lnTo>
                <a:lnTo>
                  <a:pt x="2644702" y="935818"/>
                </a:lnTo>
                <a:lnTo>
                  <a:pt x="2658292" y="980186"/>
                </a:lnTo>
                <a:lnTo>
                  <a:pt x="2670390" y="1025185"/>
                </a:lnTo>
                <a:lnTo>
                  <a:pt x="2680968" y="1070788"/>
                </a:lnTo>
                <a:lnTo>
                  <a:pt x="2689997" y="1116964"/>
                </a:lnTo>
                <a:lnTo>
                  <a:pt x="2697449" y="1163685"/>
                </a:lnTo>
                <a:lnTo>
                  <a:pt x="2703295" y="1210923"/>
                </a:lnTo>
                <a:lnTo>
                  <a:pt x="2707506" y="1258649"/>
                </a:lnTo>
                <a:lnTo>
                  <a:pt x="2710054" y="1306834"/>
                </a:lnTo>
                <a:lnTo>
                  <a:pt x="2710910" y="1355449"/>
                </a:lnTo>
                <a:lnTo>
                  <a:pt x="2710054" y="1404065"/>
                </a:lnTo>
                <a:lnTo>
                  <a:pt x="2707506" y="1452250"/>
                </a:lnTo>
                <a:lnTo>
                  <a:pt x="2703295" y="1499976"/>
                </a:lnTo>
                <a:lnTo>
                  <a:pt x="2697449" y="1547214"/>
                </a:lnTo>
                <a:lnTo>
                  <a:pt x="2689997" y="1593935"/>
                </a:lnTo>
                <a:lnTo>
                  <a:pt x="2680968" y="1640111"/>
                </a:lnTo>
                <a:lnTo>
                  <a:pt x="2670390" y="1685714"/>
                </a:lnTo>
                <a:lnTo>
                  <a:pt x="2658292" y="1730713"/>
                </a:lnTo>
                <a:lnTo>
                  <a:pt x="2644702" y="1775081"/>
                </a:lnTo>
                <a:lnTo>
                  <a:pt x="2629650" y="1818790"/>
                </a:lnTo>
                <a:lnTo>
                  <a:pt x="2613164" y="1861809"/>
                </a:lnTo>
                <a:lnTo>
                  <a:pt x="2595272" y="1904112"/>
                </a:lnTo>
                <a:lnTo>
                  <a:pt x="2576004" y="1945668"/>
                </a:lnTo>
                <a:lnTo>
                  <a:pt x="2555387" y="1986450"/>
                </a:lnTo>
                <a:lnTo>
                  <a:pt x="2533451" y="2026429"/>
                </a:lnTo>
                <a:lnTo>
                  <a:pt x="2510225" y="2065575"/>
                </a:lnTo>
                <a:lnTo>
                  <a:pt x="2485736" y="2103861"/>
                </a:lnTo>
                <a:lnTo>
                  <a:pt x="2460014" y="2141258"/>
                </a:lnTo>
                <a:lnTo>
                  <a:pt x="2433088" y="2177736"/>
                </a:lnTo>
                <a:lnTo>
                  <a:pt x="2404985" y="2213268"/>
                </a:lnTo>
                <a:lnTo>
                  <a:pt x="2375735" y="2247825"/>
                </a:lnTo>
                <a:lnTo>
                  <a:pt x="2345366" y="2281378"/>
                </a:lnTo>
                <a:lnTo>
                  <a:pt x="2313908" y="2313898"/>
                </a:lnTo>
                <a:lnTo>
                  <a:pt x="2281388" y="2345356"/>
                </a:lnTo>
                <a:lnTo>
                  <a:pt x="2247835" y="2375725"/>
                </a:lnTo>
                <a:lnTo>
                  <a:pt x="2213278" y="2404975"/>
                </a:lnTo>
                <a:lnTo>
                  <a:pt x="2177747" y="2433077"/>
                </a:lnTo>
                <a:lnTo>
                  <a:pt x="2141268" y="2460004"/>
                </a:lnTo>
                <a:lnTo>
                  <a:pt x="2103871" y="2485726"/>
                </a:lnTo>
                <a:lnTo>
                  <a:pt x="2065585" y="2510215"/>
                </a:lnTo>
                <a:lnTo>
                  <a:pt x="2026439" y="2533441"/>
                </a:lnTo>
                <a:lnTo>
                  <a:pt x="1986460" y="2555377"/>
                </a:lnTo>
                <a:lnTo>
                  <a:pt x="1945678" y="2575993"/>
                </a:lnTo>
                <a:lnTo>
                  <a:pt x="1904122" y="2595262"/>
                </a:lnTo>
                <a:lnTo>
                  <a:pt x="1861820" y="2613154"/>
                </a:lnTo>
                <a:lnTo>
                  <a:pt x="1818800" y="2629640"/>
                </a:lnTo>
                <a:lnTo>
                  <a:pt x="1775092" y="2644692"/>
                </a:lnTo>
                <a:lnTo>
                  <a:pt x="1730723" y="2658282"/>
                </a:lnTo>
                <a:lnTo>
                  <a:pt x="1685724" y="2670380"/>
                </a:lnTo>
                <a:lnTo>
                  <a:pt x="1640122" y="2680958"/>
                </a:lnTo>
                <a:lnTo>
                  <a:pt x="1593946" y="2689987"/>
                </a:lnTo>
                <a:lnTo>
                  <a:pt x="1547224" y="2697439"/>
                </a:lnTo>
                <a:lnTo>
                  <a:pt x="1499986" y="2703285"/>
                </a:lnTo>
                <a:lnTo>
                  <a:pt x="1452260" y="2707496"/>
                </a:lnTo>
                <a:lnTo>
                  <a:pt x="1404075" y="2710044"/>
                </a:lnTo>
                <a:lnTo>
                  <a:pt x="1355460" y="2710899"/>
                </a:lnTo>
                <a:close/>
              </a:path>
            </a:pathLst>
          </a:custGeom>
          <a:solidFill>
            <a:srgbClr val="613A1D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5738392" y="1462005"/>
            <a:ext cx="2711450" cy="2711450"/>
          </a:xfrm>
          <a:custGeom>
            <a:avLst/>
            <a:gdLst/>
            <a:ahLst/>
            <a:cxnLst/>
            <a:rect l="l" t="t" r="r" b="b"/>
            <a:pathLst>
              <a:path w="2711450" h="2711450">
                <a:moveTo>
                  <a:pt x="1355460" y="2710899"/>
                </a:moveTo>
                <a:lnTo>
                  <a:pt x="1306844" y="2710044"/>
                </a:lnTo>
                <a:lnTo>
                  <a:pt x="1258659" y="2707496"/>
                </a:lnTo>
                <a:lnTo>
                  <a:pt x="1210933" y="2703285"/>
                </a:lnTo>
                <a:lnTo>
                  <a:pt x="1163695" y="2697439"/>
                </a:lnTo>
                <a:lnTo>
                  <a:pt x="1116974" y="2689987"/>
                </a:lnTo>
                <a:lnTo>
                  <a:pt x="1070797" y="2680958"/>
                </a:lnTo>
                <a:lnTo>
                  <a:pt x="1025195" y="2670380"/>
                </a:lnTo>
                <a:lnTo>
                  <a:pt x="980195" y="2658282"/>
                </a:lnTo>
                <a:lnTo>
                  <a:pt x="935827" y="2644692"/>
                </a:lnTo>
                <a:lnTo>
                  <a:pt x="892118" y="2629640"/>
                </a:lnTo>
                <a:lnTo>
                  <a:pt x="849098" y="2613154"/>
                </a:lnTo>
                <a:lnTo>
                  <a:pt x="806796" y="2595262"/>
                </a:lnTo>
                <a:lnTo>
                  <a:pt x="765239" y="2575993"/>
                </a:lnTo>
                <a:lnTo>
                  <a:pt x="724457" y="2555377"/>
                </a:lnTo>
                <a:lnTo>
                  <a:pt x="684478" y="2533441"/>
                </a:lnTo>
                <a:lnTo>
                  <a:pt x="645331" y="2510215"/>
                </a:lnTo>
                <a:lnTo>
                  <a:pt x="607045" y="2485726"/>
                </a:lnTo>
                <a:lnTo>
                  <a:pt x="569648" y="2460004"/>
                </a:lnTo>
                <a:lnTo>
                  <a:pt x="533169" y="2433077"/>
                </a:lnTo>
                <a:lnTo>
                  <a:pt x="497637" y="2404975"/>
                </a:lnTo>
                <a:lnTo>
                  <a:pt x="463080" y="2375725"/>
                </a:lnTo>
                <a:lnTo>
                  <a:pt x="429527" y="2345356"/>
                </a:lnTo>
                <a:lnTo>
                  <a:pt x="397006" y="2313898"/>
                </a:lnTo>
                <a:lnTo>
                  <a:pt x="365547" y="2281378"/>
                </a:lnTo>
                <a:lnTo>
                  <a:pt x="335178" y="2247825"/>
                </a:lnTo>
                <a:lnTo>
                  <a:pt x="305928" y="2213268"/>
                </a:lnTo>
                <a:lnTo>
                  <a:pt x="277825" y="2177736"/>
                </a:lnTo>
                <a:lnTo>
                  <a:pt x="250898" y="2141258"/>
                </a:lnTo>
                <a:lnTo>
                  <a:pt x="225176" y="2103861"/>
                </a:lnTo>
                <a:lnTo>
                  <a:pt x="200687" y="2065575"/>
                </a:lnTo>
                <a:lnTo>
                  <a:pt x="177460" y="2026429"/>
                </a:lnTo>
                <a:lnTo>
                  <a:pt x="155524" y="1986450"/>
                </a:lnTo>
                <a:lnTo>
                  <a:pt x="134908" y="1945668"/>
                </a:lnTo>
                <a:lnTo>
                  <a:pt x="115639" y="1904112"/>
                </a:lnTo>
                <a:lnTo>
                  <a:pt x="97747" y="1861809"/>
                </a:lnTo>
                <a:lnTo>
                  <a:pt x="81260" y="1818790"/>
                </a:lnTo>
                <a:lnTo>
                  <a:pt x="66208" y="1775081"/>
                </a:lnTo>
                <a:lnTo>
                  <a:pt x="52618" y="1730713"/>
                </a:lnTo>
                <a:lnTo>
                  <a:pt x="40520" y="1685714"/>
                </a:lnTo>
                <a:lnTo>
                  <a:pt x="29942" y="1640111"/>
                </a:lnTo>
                <a:lnTo>
                  <a:pt x="20912" y="1593935"/>
                </a:lnTo>
                <a:lnTo>
                  <a:pt x="13460" y="1547214"/>
                </a:lnTo>
                <a:lnTo>
                  <a:pt x="7614" y="1499976"/>
                </a:lnTo>
                <a:lnTo>
                  <a:pt x="3403" y="1452250"/>
                </a:lnTo>
                <a:lnTo>
                  <a:pt x="855" y="1404065"/>
                </a:lnTo>
                <a:lnTo>
                  <a:pt x="0" y="1355449"/>
                </a:lnTo>
                <a:lnTo>
                  <a:pt x="855" y="1306834"/>
                </a:lnTo>
                <a:lnTo>
                  <a:pt x="3403" y="1258648"/>
                </a:lnTo>
                <a:lnTo>
                  <a:pt x="7614" y="1210922"/>
                </a:lnTo>
                <a:lnTo>
                  <a:pt x="13460" y="1163684"/>
                </a:lnTo>
                <a:lnTo>
                  <a:pt x="20912" y="1116963"/>
                </a:lnTo>
                <a:lnTo>
                  <a:pt x="29942" y="1070787"/>
                </a:lnTo>
                <a:lnTo>
                  <a:pt x="40520" y="1025185"/>
                </a:lnTo>
                <a:lnTo>
                  <a:pt x="52618" y="980185"/>
                </a:lnTo>
                <a:lnTo>
                  <a:pt x="66208" y="935817"/>
                </a:lnTo>
                <a:lnTo>
                  <a:pt x="81260" y="892108"/>
                </a:lnTo>
                <a:lnTo>
                  <a:pt x="97747" y="849089"/>
                </a:lnTo>
                <a:lnTo>
                  <a:pt x="115639" y="806786"/>
                </a:lnTo>
                <a:lnTo>
                  <a:pt x="134908" y="765230"/>
                </a:lnTo>
                <a:lnTo>
                  <a:pt x="155524" y="724448"/>
                </a:lnTo>
                <a:lnTo>
                  <a:pt x="177460" y="684469"/>
                </a:lnTo>
                <a:lnTo>
                  <a:pt x="200687" y="645323"/>
                </a:lnTo>
                <a:lnTo>
                  <a:pt x="225176" y="607037"/>
                </a:lnTo>
                <a:lnTo>
                  <a:pt x="250898" y="569640"/>
                </a:lnTo>
                <a:lnTo>
                  <a:pt x="277825" y="533162"/>
                </a:lnTo>
                <a:lnTo>
                  <a:pt x="305928" y="497630"/>
                </a:lnTo>
                <a:lnTo>
                  <a:pt x="335178" y="463073"/>
                </a:lnTo>
                <a:lnTo>
                  <a:pt x="365547" y="429521"/>
                </a:lnTo>
                <a:lnTo>
                  <a:pt x="397006" y="397001"/>
                </a:lnTo>
                <a:lnTo>
                  <a:pt x="429527" y="365542"/>
                </a:lnTo>
                <a:lnTo>
                  <a:pt x="463080" y="335173"/>
                </a:lnTo>
                <a:lnTo>
                  <a:pt x="497637" y="305923"/>
                </a:lnTo>
                <a:lnTo>
                  <a:pt x="533169" y="277821"/>
                </a:lnTo>
                <a:lnTo>
                  <a:pt x="569648" y="250894"/>
                </a:lnTo>
                <a:lnTo>
                  <a:pt x="607045" y="225172"/>
                </a:lnTo>
                <a:lnTo>
                  <a:pt x="645331" y="200684"/>
                </a:lnTo>
                <a:lnTo>
                  <a:pt x="684478" y="177457"/>
                </a:lnTo>
                <a:lnTo>
                  <a:pt x="724457" y="155522"/>
                </a:lnTo>
                <a:lnTo>
                  <a:pt x="765239" y="134905"/>
                </a:lnTo>
                <a:lnTo>
                  <a:pt x="806796" y="115637"/>
                </a:lnTo>
                <a:lnTo>
                  <a:pt x="849098" y="97745"/>
                </a:lnTo>
                <a:lnTo>
                  <a:pt x="892118" y="81259"/>
                </a:lnTo>
                <a:lnTo>
                  <a:pt x="935827" y="66207"/>
                </a:lnTo>
                <a:lnTo>
                  <a:pt x="980195" y="52617"/>
                </a:lnTo>
                <a:lnTo>
                  <a:pt x="1025195" y="40519"/>
                </a:lnTo>
                <a:lnTo>
                  <a:pt x="1070797" y="29941"/>
                </a:lnTo>
                <a:lnTo>
                  <a:pt x="1116974" y="20912"/>
                </a:lnTo>
                <a:lnTo>
                  <a:pt x="1163695" y="13460"/>
                </a:lnTo>
                <a:lnTo>
                  <a:pt x="1210933" y="7614"/>
                </a:lnTo>
                <a:lnTo>
                  <a:pt x="1258659" y="3403"/>
                </a:lnTo>
                <a:lnTo>
                  <a:pt x="1306844" y="855"/>
                </a:lnTo>
                <a:lnTo>
                  <a:pt x="1355460" y="0"/>
                </a:lnTo>
                <a:lnTo>
                  <a:pt x="1404076" y="855"/>
                </a:lnTo>
                <a:lnTo>
                  <a:pt x="1452261" y="3403"/>
                </a:lnTo>
                <a:lnTo>
                  <a:pt x="1499987" y="7614"/>
                </a:lnTo>
                <a:lnTo>
                  <a:pt x="1547225" y="13460"/>
                </a:lnTo>
                <a:lnTo>
                  <a:pt x="1593946" y="20912"/>
                </a:lnTo>
                <a:lnTo>
                  <a:pt x="1640122" y="29941"/>
                </a:lnTo>
                <a:lnTo>
                  <a:pt x="1685725" y="40519"/>
                </a:lnTo>
                <a:lnTo>
                  <a:pt x="1730724" y="52618"/>
                </a:lnTo>
                <a:lnTo>
                  <a:pt x="1775093" y="66207"/>
                </a:lnTo>
                <a:lnTo>
                  <a:pt x="1818801" y="81259"/>
                </a:lnTo>
                <a:lnTo>
                  <a:pt x="1861821" y="97746"/>
                </a:lnTo>
                <a:lnTo>
                  <a:pt x="1904124" y="115637"/>
                </a:lnTo>
                <a:lnTo>
                  <a:pt x="1945681" y="134906"/>
                </a:lnTo>
                <a:lnTo>
                  <a:pt x="1986463" y="155522"/>
                </a:lnTo>
                <a:lnTo>
                  <a:pt x="2026442" y="177458"/>
                </a:lnTo>
                <a:lnTo>
                  <a:pt x="2065589" y="200684"/>
                </a:lnTo>
                <a:lnTo>
                  <a:pt x="2103875" y="225173"/>
                </a:lnTo>
                <a:lnTo>
                  <a:pt x="2141272" y="250895"/>
                </a:lnTo>
                <a:lnTo>
                  <a:pt x="2177751" y="277822"/>
                </a:lnTo>
                <a:lnTo>
                  <a:pt x="2213283" y="305924"/>
                </a:lnTo>
                <a:lnTo>
                  <a:pt x="2247840" y="335174"/>
                </a:lnTo>
                <a:lnTo>
                  <a:pt x="2281393" y="365543"/>
                </a:lnTo>
                <a:lnTo>
                  <a:pt x="2313913" y="397001"/>
                </a:lnTo>
                <a:lnTo>
                  <a:pt x="2345372" y="429521"/>
                </a:lnTo>
                <a:lnTo>
                  <a:pt x="2375741" y="463074"/>
                </a:lnTo>
                <a:lnTo>
                  <a:pt x="2404992" y="497630"/>
                </a:lnTo>
                <a:lnTo>
                  <a:pt x="2433094" y="533162"/>
                </a:lnTo>
                <a:lnTo>
                  <a:pt x="2460021" y="569641"/>
                </a:lnTo>
                <a:lnTo>
                  <a:pt x="2485744" y="607038"/>
                </a:lnTo>
                <a:lnTo>
                  <a:pt x="2510233" y="645324"/>
                </a:lnTo>
                <a:lnTo>
                  <a:pt x="2533459" y="684470"/>
                </a:lnTo>
                <a:lnTo>
                  <a:pt x="2555395" y="724449"/>
                </a:lnTo>
                <a:lnTo>
                  <a:pt x="2576012" y="765230"/>
                </a:lnTo>
                <a:lnTo>
                  <a:pt x="2595281" y="806787"/>
                </a:lnTo>
                <a:lnTo>
                  <a:pt x="2613173" y="849089"/>
                </a:lnTo>
                <a:lnTo>
                  <a:pt x="2629659" y="892109"/>
                </a:lnTo>
                <a:lnTo>
                  <a:pt x="2644712" y="935817"/>
                </a:lnTo>
                <a:lnTo>
                  <a:pt x="2658302" y="980186"/>
                </a:lnTo>
                <a:lnTo>
                  <a:pt x="2670400" y="1025185"/>
                </a:lnTo>
                <a:lnTo>
                  <a:pt x="2680978" y="1070787"/>
                </a:lnTo>
                <a:lnTo>
                  <a:pt x="2690008" y="1116963"/>
                </a:lnTo>
                <a:lnTo>
                  <a:pt x="2697460" y="1163685"/>
                </a:lnTo>
                <a:lnTo>
                  <a:pt x="2703306" y="1210923"/>
                </a:lnTo>
                <a:lnTo>
                  <a:pt x="2707517" y="1258649"/>
                </a:lnTo>
                <a:lnTo>
                  <a:pt x="2710065" y="1306834"/>
                </a:lnTo>
                <a:lnTo>
                  <a:pt x="2710920" y="1355449"/>
                </a:lnTo>
                <a:lnTo>
                  <a:pt x="2710065" y="1404065"/>
                </a:lnTo>
                <a:lnTo>
                  <a:pt x="2707517" y="1452250"/>
                </a:lnTo>
                <a:lnTo>
                  <a:pt x="2703306" y="1499976"/>
                </a:lnTo>
                <a:lnTo>
                  <a:pt x="2697460" y="1547214"/>
                </a:lnTo>
                <a:lnTo>
                  <a:pt x="2690008" y="1593935"/>
                </a:lnTo>
                <a:lnTo>
                  <a:pt x="2680978" y="1640111"/>
                </a:lnTo>
                <a:lnTo>
                  <a:pt x="2670400" y="1685714"/>
                </a:lnTo>
                <a:lnTo>
                  <a:pt x="2658302" y="1730713"/>
                </a:lnTo>
                <a:lnTo>
                  <a:pt x="2644712" y="1775081"/>
                </a:lnTo>
                <a:lnTo>
                  <a:pt x="2629659" y="1818790"/>
                </a:lnTo>
                <a:lnTo>
                  <a:pt x="2613173" y="1861809"/>
                </a:lnTo>
                <a:lnTo>
                  <a:pt x="2595281" y="1904112"/>
                </a:lnTo>
                <a:lnTo>
                  <a:pt x="2576012" y="1945668"/>
                </a:lnTo>
                <a:lnTo>
                  <a:pt x="2555395" y="1986450"/>
                </a:lnTo>
                <a:lnTo>
                  <a:pt x="2533459" y="2026429"/>
                </a:lnTo>
                <a:lnTo>
                  <a:pt x="2510233" y="2065575"/>
                </a:lnTo>
                <a:lnTo>
                  <a:pt x="2485744" y="2103861"/>
                </a:lnTo>
                <a:lnTo>
                  <a:pt x="2460021" y="2141258"/>
                </a:lnTo>
                <a:lnTo>
                  <a:pt x="2433094" y="2177736"/>
                </a:lnTo>
                <a:lnTo>
                  <a:pt x="2404992" y="2213268"/>
                </a:lnTo>
                <a:lnTo>
                  <a:pt x="2375741" y="2247825"/>
                </a:lnTo>
                <a:lnTo>
                  <a:pt x="2345372" y="2281378"/>
                </a:lnTo>
                <a:lnTo>
                  <a:pt x="2313913" y="2313898"/>
                </a:lnTo>
                <a:lnTo>
                  <a:pt x="2281393" y="2345356"/>
                </a:lnTo>
                <a:lnTo>
                  <a:pt x="2247840" y="2375725"/>
                </a:lnTo>
                <a:lnTo>
                  <a:pt x="2213283" y="2404975"/>
                </a:lnTo>
                <a:lnTo>
                  <a:pt x="2177751" y="2433077"/>
                </a:lnTo>
                <a:lnTo>
                  <a:pt x="2141272" y="2460004"/>
                </a:lnTo>
                <a:lnTo>
                  <a:pt x="2103875" y="2485726"/>
                </a:lnTo>
                <a:lnTo>
                  <a:pt x="2065589" y="2510215"/>
                </a:lnTo>
                <a:lnTo>
                  <a:pt x="2026442" y="2533441"/>
                </a:lnTo>
                <a:lnTo>
                  <a:pt x="1986463" y="2555377"/>
                </a:lnTo>
                <a:lnTo>
                  <a:pt x="1945681" y="2575993"/>
                </a:lnTo>
                <a:lnTo>
                  <a:pt x="1904124" y="2595262"/>
                </a:lnTo>
                <a:lnTo>
                  <a:pt x="1861821" y="2613154"/>
                </a:lnTo>
                <a:lnTo>
                  <a:pt x="1818801" y="2629640"/>
                </a:lnTo>
                <a:lnTo>
                  <a:pt x="1775093" y="2644692"/>
                </a:lnTo>
                <a:lnTo>
                  <a:pt x="1730724" y="2658282"/>
                </a:lnTo>
                <a:lnTo>
                  <a:pt x="1685725" y="2670380"/>
                </a:lnTo>
                <a:lnTo>
                  <a:pt x="1640122" y="2680958"/>
                </a:lnTo>
                <a:lnTo>
                  <a:pt x="1593946" y="2689987"/>
                </a:lnTo>
                <a:lnTo>
                  <a:pt x="1547225" y="2697439"/>
                </a:lnTo>
                <a:lnTo>
                  <a:pt x="1499987" y="2703285"/>
                </a:lnTo>
                <a:lnTo>
                  <a:pt x="1452261" y="2707496"/>
                </a:lnTo>
                <a:lnTo>
                  <a:pt x="1404076" y="2710044"/>
                </a:lnTo>
                <a:lnTo>
                  <a:pt x="1355460" y="2710899"/>
                </a:lnTo>
                <a:close/>
              </a:path>
            </a:pathLst>
          </a:custGeom>
          <a:solidFill>
            <a:srgbClr val="864F29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2976519" y="4223807"/>
            <a:ext cx="2711450" cy="2711450"/>
          </a:xfrm>
          <a:custGeom>
            <a:avLst/>
            <a:gdLst/>
            <a:ahLst/>
            <a:cxnLst/>
            <a:rect l="l" t="t" r="r" b="b"/>
            <a:pathLst>
              <a:path w="2711450" h="2711450">
                <a:moveTo>
                  <a:pt x="1355460" y="2710920"/>
                </a:moveTo>
                <a:lnTo>
                  <a:pt x="1288951" y="2709287"/>
                </a:lnTo>
                <a:lnTo>
                  <a:pt x="1222601" y="2704393"/>
                </a:lnTo>
                <a:lnTo>
                  <a:pt x="1156573" y="2696249"/>
                </a:lnTo>
                <a:lnTo>
                  <a:pt x="1091022" y="2684875"/>
                </a:lnTo>
                <a:lnTo>
                  <a:pt x="1026110" y="2670298"/>
                </a:lnTo>
                <a:lnTo>
                  <a:pt x="961990" y="2652554"/>
                </a:lnTo>
                <a:lnTo>
                  <a:pt x="898819" y="2631685"/>
                </a:lnTo>
                <a:lnTo>
                  <a:pt x="836747" y="2607741"/>
                </a:lnTo>
                <a:lnTo>
                  <a:pt x="775925" y="2580780"/>
                </a:lnTo>
                <a:lnTo>
                  <a:pt x="716500" y="2550869"/>
                </a:lnTo>
                <a:lnTo>
                  <a:pt x="658614" y="2518076"/>
                </a:lnTo>
                <a:lnTo>
                  <a:pt x="602406" y="2482483"/>
                </a:lnTo>
                <a:lnTo>
                  <a:pt x="548013" y="2444175"/>
                </a:lnTo>
                <a:lnTo>
                  <a:pt x="495565" y="2403245"/>
                </a:lnTo>
                <a:lnTo>
                  <a:pt x="445188" y="2359789"/>
                </a:lnTo>
                <a:lnTo>
                  <a:pt x="397004" y="2313915"/>
                </a:lnTo>
                <a:lnTo>
                  <a:pt x="351130" y="2265731"/>
                </a:lnTo>
                <a:lnTo>
                  <a:pt x="307675" y="2215355"/>
                </a:lnTo>
                <a:lnTo>
                  <a:pt x="266744" y="2162906"/>
                </a:lnTo>
                <a:lnTo>
                  <a:pt x="228435" y="2108513"/>
                </a:lnTo>
                <a:lnTo>
                  <a:pt x="192842" y="2052305"/>
                </a:lnTo>
                <a:lnTo>
                  <a:pt x="160050" y="1994419"/>
                </a:lnTo>
                <a:lnTo>
                  <a:pt x="130138" y="1934993"/>
                </a:lnTo>
                <a:lnTo>
                  <a:pt x="103178" y="1874171"/>
                </a:lnTo>
                <a:lnTo>
                  <a:pt x="79234" y="1812100"/>
                </a:lnTo>
                <a:lnTo>
                  <a:pt x="58365" y="1748929"/>
                </a:lnTo>
                <a:lnTo>
                  <a:pt x="40621" y="1684809"/>
                </a:lnTo>
                <a:lnTo>
                  <a:pt x="26044" y="1619897"/>
                </a:lnTo>
                <a:lnTo>
                  <a:pt x="14670" y="1554347"/>
                </a:lnTo>
                <a:lnTo>
                  <a:pt x="6527" y="1488318"/>
                </a:lnTo>
                <a:lnTo>
                  <a:pt x="1632" y="1421969"/>
                </a:lnTo>
                <a:lnTo>
                  <a:pt x="0" y="1355460"/>
                </a:lnTo>
                <a:lnTo>
                  <a:pt x="408" y="1322195"/>
                </a:lnTo>
                <a:lnTo>
                  <a:pt x="3672" y="1255746"/>
                </a:lnTo>
                <a:lnTo>
                  <a:pt x="10193" y="1189537"/>
                </a:lnTo>
                <a:lnTo>
                  <a:pt x="19955" y="1123727"/>
                </a:lnTo>
                <a:lnTo>
                  <a:pt x="32934" y="1058476"/>
                </a:lnTo>
                <a:lnTo>
                  <a:pt x="49099" y="993941"/>
                </a:lnTo>
                <a:lnTo>
                  <a:pt x="68412" y="930277"/>
                </a:lnTo>
                <a:lnTo>
                  <a:pt x="90825" y="867636"/>
                </a:lnTo>
                <a:lnTo>
                  <a:pt x="116284" y="806171"/>
                </a:lnTo>
                <a:lnTo>
                  <a:pt x="144729" y="746030"/>
                </a:lnTo>
                <a:lnTo>
                  <a:pt x="176091" y="687356"/>
                </a:lnTo>
                <a:lnTo>
                  <a:pt x="210294" y="630292"/>
                </a:lnTo>
                <a:lnTo>
                  <a:pt x="247256" y="574975"/>
                </a:lnTo>
                <a:lnTo>
                  <a:pt x="286887" y="521538"/>
                </a:lnTo>
                <a:lnTo>
                  <a:pt x="329093" y="470110"/>
                </a:lnTo>
                <a:lnTo>
                  <a:pt x="373771" y="420815"/>
                </a:lnTo>
                <a:lnTo>
                  <a:pt x="420815" y="373771"/>
                </a:lnTo>
                <a:lnTo>
                  <a:pt x="470110" y="329093"/>
                </a:lnTo>
                <a:lnTo>
                  <a:pt x="521537" y="286887"/>
                </a:lnTo>
                <a:lnTo>
                  <a:pt x="574974" y="247256"/>
                </a:lnTo>
                <a:lnTo>
                  <a:pt x="630291" y="210294"/>
                </a:lnTo>
                <a:lnTo>
                  <a:pt x="687356" y="176091"/>
                </a:lnTo>
                <a:lnTo>
                  <a:pt x="746029" y="144729"/>
                </a:lnTo>
                <a:lnTo>
                  <a:pt x="806171" y="116285"/>
                </a:lnTo>
                <a:lnTo>
                  <a:pt x="867636" y="90825"/>
                </a:lnTo>
                <a:lnTo>
                  <a:pt x="930276" y="68412"/>
                </a:lnTo>
                <a:lnTo>
                  <a:pt x="993941" y="49100"/>
                </a:lnTo>
                <a:lnTo>
                  <a:pt x="1058477" y="32934"/>
                </a:lnTo>
                <a:lnTo>
                  <a:pt x="1123727" y="19955"/>
                </a:lnTo>
                <a:lnTo>
                  <a:pt x="1189537" y="10193"/>
                </a:lnTo>
                <a:lnTo>
                  <a:pt x="1255746" y="3673"/>
                </a:lnTo>
                <a:lnTo>
                  <a:pt x="1322195" y="408"/>
                </a:lnTo>
                <a:lnTo>
                  <a:pt x="1355460" y="0"/>
                </a:lnTo>
                <a:lnTo>
                  <a:pt x="1388724" y="408"/>
                </a:lnTo>
                <a:lnTo>
                  <a:pt x="1455174" y="3673"/>
                </a:lnTo>
                <a:lnTo>
                  <a:pt x="1521382" y="10193"/>
                </a:lnTo>
                <a:lnTo>
                  <a:pt x="1587191" y="19955"/>
                </a:lnTo>
                <a:lnTo>
                  <a:pt x="1652442" y="32934"/>
                </a:lnTo>
                <a:lnTo>
                  <a:pt x="1716978" y="49100"/>
                </a:lnTo>
                <a:lnTo>
                  <a:pt x="1780642" y="68412"/>
                </a:lnTo>
                <a:lnTo>
                  <a:pt x="1843283" y="90825"/>
                </a:lnTo>
                <a:lnTo>
                  <a:pt x="1904748" y="116285"/>
                </a:lnTo>
                <a:lnTo>
                  <a:pt x="1964889" y="144729"/>
                </a:lnTo>
                <a:lnTo>
                  <a:pt x="2023563" y="176091"/>
                </a:lnTo>
                <a:lnTo>
                  <a:pt x="2080627" y="210294"/>
                </a:lnTo>
                <a:lnTo>
                  <a:pt x="2135944" y="247256"/>
                </a:lnTo>
                <a:lnTo>
                  <a:pt x="2189381" y="286887"/>
                </a:lnTo>
                <a:lnTo>
                  <a:pt x="2240809" y="329093"/>
                </a:lnTo>
                <a:lnTo>
                  <a:pt x="2290104" y="373771"/>
                </a:lnTo>
                <a:lnTo>
                  <a:pt x="2337148" y="420815"/>
                </a:lnTo>
                <a:lnTo>
                  <a:pt x="2381826" y="470110"/>
                </a:lnTo>
                <a:lnTo>
                  <a:pt x="2424032" y="521538"/>
                </a:lnTo>
                <a:lnTo>
                  <a:pt x="2463663" y="574975"/>
                </a:lnTo>
                <a:lnTo>
                  <a:pt x="2500625" y="630292"/>
                </a:lnTo>
                <a:lnTo>
                  <a:pt x="2534828" y="687356"/>
                </a:lnTo>
                <a:lnTo>
                  <a:pt x="2566190" y="746029"/>
                </a:lnTo>
                <a:lnTo>
                  <a:pt x="2594634" y="806171"/>
                </a:lnTo>
                <a:lnTo>
                  <a:pt x="2620094" y="867636"/>
                </a:lnTo>
                <a:lnTo>
                  <a:pt x="2642507" y="930276"/>
                </a:lnTo>
                <a:lnTo>
                  <a:pt x="2661819" y="993941"/>
                </a:lnTo>
                <a:lnTo>
                  <a:pt x="2677984" y="1058476"/>
                </a:lnTo>
                <a:lnTo>
                  <a:pt x="2690964" y="1123727"/>
                </a:lnTo>
                <a:lnTo>
                  <a:pt x="2700726" y="1189537"/>
                </a:lnTo>
                <a:lnTo>
                  <a:pt x="2707247" y="1255746"/>
                </a:lnTo>
                <a:lnTo>
                  <a:pt x="2710512" y="1322195"/>
                </a:lnTo>
                <a:lnTo>
                  <a:pt x="2710920" y="1355460"/>
                </a:lnTo>
                <a:lnTo>
                  <a:pt x="2710512" y="1388724"/>
                </a:lnTo>
                <a:lnTo>
                  <a:pt x="2707247" y="1455173"/>
                </a:lnTo>
                <a:lnTo>
                  <a:pt x="2700726" y="1521382"/>
                </a:lnTo>
                <a:lnTo>
                  <a:pt x="2690964" y="1587191"/>
                </a:lnTo>
                <a:lnTo>
                  <a:pt x="2677984" y="1652442"/>
                </a:lnTo>
                <a:lnTo>
                  <a:pt x="2661819" y="1716978"/>
                </a:lnTo>
                <a:lnTo>
                  <a:pt x="2642507" y="1780642"/>
                </a:lnTo>
                <a:lnTo>
                  <a:pt x="2620094" y="1843282"/>
                </a:lnTo>
                <a:lnTo>
                  <a:pt x="2594634" y="1904748"/>
                </a:lnTo>
                <a:lnTo>
                  <a:pt x="2566189" y="1964890"/>
                </a:lnTo>
                <a:lnTo>
                  <a:pt x="2534828" y="2023563"/>
                </a:lnTo>
                <a:lnTo>
                  <a:pt x="2500625" y="2080627"/>
                </a:lnTo>
                <a:lnTo>
                  <a:pt x="2463663" y="2135944"/>
                </a:lnTo>
                <a:lnTo>
                  <a:pt x="2424032" y="2189381"/>
                </a:lnTo>
                <a:lnTo>
                  <a:pt x="2381826" y="2240809"/>
                </a:lnTo>
                <a:lnTo>
                  <a:pt x="2337148" y="2290104"/>
                </a:lnTo>
                <a:lnTo>
                  <a:pt x="2290104" y="2337147"/>
                </a:lnTo>
                <a:lnTo>
                  <a:pt x="2240809" y="2381826"/>
                </a:lnTo>
                <a:lnTo>
                  <a:pt x="2189381" y="2424032"/>
                </a:lnTo>
                <a:lnTo>
                  <a:pt x="2135944" y="2463663"/>
                </a:lnTo>
                <a:lnTo>
                  <a:pt x="2080627" y="2500624"/>
                </a:lnTo>
                <a:lnTo>
                  <a:pt x="2023563" y="2534827"/>
                </a:lnTo>
                <a:lnTo>
                  <a:pt x="1964889" y="2566189"/>
                </a:lnTo>
                <a:lnTo>
                  <a:pt x="1904748" y="2594634"/>
                </a:lnTo>
                <a:lnTo>
                  <a:pt x="1843283" y="2620094"/>
                </a:lnTo>
                <a:lnTo>
                  <a:pt x="1780642" y="2642506"/>
                </a:lnTo>
                <a:lnTo>
                  <a:pt x="1716978" y="2661819"/>
                </a:lnTo>
                <a:lnTo>
                  <a:pt x="1652442" y="2677985"/>
                </a:lnTo>
                <a:lnTo>
                  <a:pt x="1587191" y="2690964"/>
                </a:lnTo>
                <a:lnTo>
                  <a:pt x="1521382" y="2700726"/>
                </a:lnTo>
                <a:lnTo>
                  <a:pt x="1455174" y="2707248"/>
                </a:lnTo>
                <a:lnTo>
                  <a:pt x="1388724" y="2710512"/>
                </a:lnTo>
                <a:lnTo>
                  <a:pt x="1355460" y="2710920"/>
                </a:lnTo>
                <a:close/>
              </a:path>
            </a:pathLst>
          </a:custGeom>
          <a:solidFill>
            <a:srgbClr val="AA6633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738393" y="4223807"/>
            <a:ext cx="2711450" cy="2711450"/>
          </a:xfrm>
          <a:custGeom>
            <a:avLst/>
            <a:gdLst/>
            <a:ahLst/>
            <a:cxnLst/>
            <a:rect l="l" t="t" r="r" b="b"/>
            <a:pathLst>
              <a:path w="2711450" h="2711450">
                <a:moveTo>
                  <a:pt x="1355460" y="2710920"/>
                </a:moveTo>
                <a:lnTo>
                  <a:pt x="1288950" y="2709287"/>
                </a:lnTo>
                <a:lnTo>
                  <a:pt x="1222601" y="2704393"/>
                </a:lnTo>
                <a:lnTo>
                  <a:pt x="1156572" y="2696249"/>
                </a:lnTo>
                <a:lnTo>
                  <a:pt x="1091022" y="2684875"/>
                </a:lnTo>
                <a:lnTo>
                  <a:pt x="1026108" y="2670298"/>
                </a:lnTo>
                <a:lnTo>
                  <a:pt x="961990" y="2652554"/>
                </a:lnTo>
                <a:lnTo>
                  <a:pt x="898818" y="2631685"/>
                </a:lnTo>
                <a:lnTo>
                  <a:pt x="836747" y="2607741"/>
                </a:lnTo>
                <a:lnTo>
                  <a:pt x="775926" y="2580780"/>
                </a:lnTo>
                <a:lnTo>
                  <a:pt x="716500" y="2550869"/>
                </a:lnTo>
                <a:lnTo>
                  <a:pt x="658614" y="2518076"/>
                </a:lnTo>
                <a:lnTo>
                  <a:pt x="602406" y="2482483"/>
                </a:lnTo>
                <a:lnTo>
                  <a:pt x="548013" y="2444175"/>
                </a:lnTo>
                <a:lnTo>
                  <a:pt x="495566" y="2403245"/>
                </a:lnTo>
                <a:lnTo>
                  <a:pt x="445188" y="2359789"/>
                </a:lnTo>
                <a:lnTo>
                  <a:pt x="397005" y="2313915"/>
                </a:lnTo>
                <a:lnTo>
                  <a:pt x="351130" y="2265731"/>
                </a:lnTo>
                <a:lnTo>
                  <a:pt x="307675" y="2215355"/>
                </a:lnTo>
                <a:lnTo>
                  <a:pt x="266744" y="2162906"/>
                </a:lnTo>
                <a:lnTo>
                  <a:pt x="228435" y="2108513"/>
                </a:lnTo>
                <a:lnTo>
                  <a:pt x="192842" y="2052305"/>
                </a:lnTo>
                <a:lnTo>
                  <a:pt x="160050" y="1994419"/>
                </a:lnTo>
                <a:lnTo>
                  <a:pt x="130138" y="1934993"/>
                </a:lnTo>
                <a:lnTo>
                  <a:pt x="103177" y="1874171"/>
                </a:lnTo>
                <a:lnTo>
                  <a:pt x="79233" y="1812100"/>
                </a:lnTo>
                <a:lnTo>
                  <a:pt x="58365" y="1748929"/>
                </a:lnTo>
                <a:lnTo>
                  <a:pt x="40620" y="1684809"/>
                </a:lnTo>
                <a:lnTo>
                  <a:pt x="26044" y="1619897"/>
                </a:lnTo>
                <a:lnTo>
                  <a:pt x="14670" y="1554347"/>
                </a:lnTo>
                <a:lnTo>
                  <a:pt x="6526" y="1488318"/>
                </a:lnTo>
                <a:lnTo>
                  <a:pt x="1632" y="1421969"/>
                </a:lnTo>
                <a:lnTo>
                  <a:pt x="0" y="1355460"/>
                </a:lnTo>
                <a:lnTo>
                  <a:pt x="408" y="1322195"/>
                </a:lnTo>
                <a:lnTo>
                  <a:pt x="3672" y="1255746"/>
                </a:lnTo>
                <a:lnTo>
                  <a:pt x="10193" y="1189537"/>
                </a:lnTo>
                <a:lnTo>
                  <a:pt x="19955" y="1123727"/>
                </a:lnTo>
                <a:lnTo>
                  <a:pt x="32934" y="1058476"/>
                </a:lnTo>
                <a:lnTo>
                  <a:pt x="49099" y="993941"/>
                </a:lnTo>
                <a:lnTo>
                  <a:pt x="68412" y="930277"/>
                </a:lnTo>
                <a:lnTo>
                  <a:pt x="90824" y="867636"/>
                </a:lnTo>
                <a:lnTo>
                  <a:pt x="116284" y="806171"/>
                </a:lnTo>
                <a:lnTo>
                  <a:pt x="144729" y="746030"/>
                </a:lnTo>
                <a:lnTo>
                  <a:pt x="176091" y="687356"/>
                </a:lnTo>
                <a:lnTo>
                  <a:pt x="210294" y="630292"/>
                </a:lnTo>
                <a:lnTo>
                  <a:pt x="247256" y="574975"/>
                </a:lnTo>
                <a:lnTo>
                  <a:pt x="286888" y="521538"/>
                </a:lnTo>
                <a:lnTo>
                  <a:pt x="329093" y="470110"/>
                </a:lnTo>
                <a:lnTo>
                  <a:pt x="373772" y="420815"/>
                </a:lnTo>
                <a:lnTo>
                  <a:pt x="420815" y="373771"/>
                </a:lnTo>
                <a:lnTo>
                  <a:pt x="470110" y="329093"/>
                </a:lnTo>
                <a:lnTo>
                  <a:pt x="521538" y="286887"/>
                </a:lnTo>
                <a:lnTo>
                  <a:pt x="574975" y="247256"/>
                </a:lnTo>
                <a:lnTo>
                  <a:pt x="630292" y="210294"/>
                </a:lnTo>
                <a:lnTo>
                  <a:pt x="687356" y="176091"/>
                </a:lnTo>
                <a:lnTo>
                  <a:pt x="746030" y="144729"/>
                </a:lnTo>
                <a:lnTo>
                  <a:pt x="806171" y="116285"/>
                </a:lnTo>
                <a:lnTo>
                  <a:pt x="867636" y="90825"/>
                </a:lnTo>
                <a:lnTo>
                  <a:pt x="930276" y="68412"/>
                </a:lnTo>
                <a:lnTo>
                  <a:pt x="993940" y="49100"/>
                </a:lnTo>
                <a:lnTo>
                  <a:pt x="1058476" y="32934"/>
                </a:lnTo>
                <a:lnTo>
                  <a:pt x="1123727" y="19955"/>
                </a:lnTo>
                <a:lnTo>
                  <a:pt x="1189537" y="10193"/>
                </a:lnTo>
                <a:lnTo>
                  <a:pt x="1255746" y="3673"/>
                </a:lnTo>
                <a:lnTo>
                  <a:pt x="1322195" y="408"/>
                </a:lnTo>
                <a:lnTo>
                  <a:pt x="1355460" y="0"/>
                </a:lnTo>
                <a:lnTo>
                  <a:pt x="1388724" y="408"/>
                </a:lnTo>
                <a:lnTo>
                  <a:pt x="1455174" y="3673"/>
                </a:lnTo>
                <a:lnTo>
                  <a:pt x="1521383" y="10193"/>
                </a:lnTo>
                <a:lnTo>
                  <a:pt x="1587191" y="19955"/>
                </a:lnTo>
                <a:lnTo>
                  <a:pt x="1652441" y="32934"/>
                </a:lnTo>
                <a:lnTo>
                  <a:pt x="1716977" y="49100"/>
                </a:lnTo>
                <a:lnTo>
                  <a:pt x="1780642" y="68412"/>
                </a:lnTo>
                <a:lnTo>
                  <a:pt x="1843282" y="90825"/>
                </a:lnTo>
                <a:lnTo>
                  <a:pt x="1904747" y="116285"/>
                </a:lnTo>
                <a:lnTo>
                  <a:pt x="1964889" y="144729"/>
                </a:lnTo>
                <a:lnTo>
                  <a:pt x="2023562" y="176091"/>
                </a:lnTo>
                <a:lnTo>
                  <a:pt x="2080626" y="210294"/>
                </a:lnTo>
                <a:lnTo>
                  <a:pt x="2135944" y="247256"/>
                </a:lnTo>
                <a:lnTo>
                  <a:pt x="2189381" y="286887"/>
                </a:lnTo>
                <a:lnTo>
                  <a:pt x="2240809" y="329093"/>
                </a:lnTo>
                <a:lnTo>
                  <a:pt x="2290104" y="373771"/>
                </a:lnTo>
                <a:lnTo>
                  <a:pt x="2337147" y="420815"/>
                </a:lnTo>
                <a:lnTo>
                  <a:pt x="2381826" y="470110"/>
                </a:lnTo>
                <a:lnTo>
                  <a:pt x="2424031" y="521538"/>
                </a:lnTo>
                <a:lnTo>
                  <a:pt x="2463662" y="574975"/>
                </a:lnTo>
                <a:lnTo>
                  <a:pt x="2500623" y="630292"/>
                </a:lnTo>
                <a:lnTo>
                  <a:pt x="2534827" y="687356"/>
                </a:lnTo>
                <a:lnTo>
                  <a:pt x="2566188" y="746029"/>
                </a:lnTo>
                <a:lnTo>
                  <a:pt x="2594633" y="806171"/>
                </a:lnTo>
                <a:lnTo>
                  <a:pt x="2620093" y="867636"/>
                </a:lnTo>
                <a:lnTo>
                  <a:pt x="2642507" y="930276"/>
                </a:lnTo>
                <a:lnTo>
                  <a:pt x="2661819" y="993941"/>
                </a:lnTo>
                <a:lnTo>
                  <a:pt x="2677985" y="1058476"/>
                </a:lnTo>
                <a:lnTo>
                  <a:pt x="2690964" y="1123727"/>
                </a:lnTo>
                <a:lnTo>
                  <a:pt x="2700726" y="1189537"/>
                </a:lnTo>
                <a:lnTo>
                  <a:pt x="2707248" y="1255746"/>
                </a:lnTo>
                <a:lnTo>
                  <a:pt x="2710512" y="1322195"/>
                </a:lnTo>
                <a:lnTo>
                  <a:pt x="2710920" y="1355460"/>
                </a:lnTo>
                <a:lnTo>
                  <a:pt x="2710512" y="1388724"/>
                </a:lnTo>
                <a:lnTo>
                  <a:pt x="2707248" y="1455173"/>
                </a:lnTo>
                <a:lnTo>
                  <a:pt x="2700726" y="1521382"/>
                </a:lnTo>
                <a:lnTo>
                  <a:pt x="2690964" y="1587191"/>
                </a:lnTo>
                <a:lnTo>
                  <a:pt x="2677985" y="1652442"/>
                </a:lnTo>
                <a:lnTo>
                  <a:pt x="2661820" y="1716978"/>
                </a:lnTo>
                <a:lnTo>
                  <a:pt x="2642507" y="1780642"/>
                </a:lnTo>
                <a:lnTo>
                  <a:pt x="2620094" y="1843282"/>
                </a:lnTo>
                <a:lnTo>
                  <a:pt x="2594634" y="1904748"/>
                </a:lnTo>
                <a:lnTo>
                  <a:pt x="2566189" y="1964890"/>
                </a:lnTo>
                <a:lnTo>
                  <a:pt x="2534827" y="2023563"/>
                </a:lnTo>
                <a:lnTo>
                  <a:pt x="2500624" y="2080627"/>
                </a:lnTo>
                <a:lnTo>
                  <a:pt x="2463662" y="2135944"/>
                </a:lnTo>
                <a:lnTo>
                  <a:pt x="2424031" y="2189381"/>
                </a:lnTo>
                <a:lnTo>
                  <a:pt x="2381825" y="2240809"/>
                </a:lnTo>
                <a:lnTo>
                  <a:pt x="2337147" y="2290104"/>
                </a:lnTo>
                <a:lnTo>
                  <a:pt x="2290104" y="2337147"/>
                </a:lnTo>
                <a:lnTo>
                  <a:pt x="2240809" y="2381826"/>
                </a:lnTo>
                <a:lnTo>
                  <a:pt x="2189381" y="2424032"/>
                </a:lnTo>
                <a:lnTo>
                  <a:pt x="2135944" y="2463663"/>
                </a:lnTo>
                <a:lnTo>
                  <a:pt x="2080626" y="2500624"/>
                </a:lnTo>
                <a:lnTo>
                  <a:pt x="2023562" y="2534827"/>
                </a:lnTo>
                <a:lnTo>
                  <a:pt x="1964889" y="2566189"/>
                </a:lnTo>
                <a:lnTo>
                  <a:pt x="1904747" y="2594634"/>
                </a:lnTo>
                <a:lnTo>
                  <a:pt x="1843282" y="2620094"/>
                </a:lnTo>
                <a:lnTo>
                  <a:pt x="1780642" y="2642506"/>
                </a:lnTo>
                <a:lnTo>
                  <a:pt x="1716977" y="2661819"/>
                </a:lnTo>
                <a:lnTo>
                  <a:pt x="1652441" y="2677985"/>
                </a:lnTo>
                <a:lnTo>
                  <a:pt x="1587191" y="2690964"/>
                </a:lnTo>
                <a:lnTo>
                  <a:pt x="1521383" y="2700726"/>
                </a:lnTo>
                <a:lnTo>
                  <a:pt x="1455174" y="2707248"/>
                </a:lnTo>
                <a:lnTo>
                  <a:pt x="1388724" y="2710512"/>
                </a:lnTo>
                <a:lnTo>
                  <a:pt x="1355460" y="2710920"/>
                </a:lnTo>
                <a:close/>
              </a:path>
            </a:pathLst>
          </a:custGeom>
          <a:solidFill>
            <a:srgbClr val="C77C45">
              <a:alpha val="8999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3581235" y="2187108"/>
            <a:ext cx="1511300" cy="1155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100">
                <a:solidFill>
                  <a:srgbClr val="FFFFFF"/>
                </a:solidFill>
                <a:latin typeface="Palatino Linotype"/>
                <a:cs typeface="Palatino Linotype"/>
              </a:rPr>
              <a:t>Emociones</a:t>
            </a:r>
            <a:endParaRPr sz="180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4200"/>
              </a:lnSpc>
              <a:spcBef>
                <a:spcPts val="535"/>
              </a:spcBef>
            </a:pPr>
            <a:r>
              <a:rPr dirty="0" sz="1450" spc="-25">
                <a:solidFill>
                  <a:srgbClr val="FFFFFF"/>
                </a:solidFill>
                <a:latin typeface="Verdana"/>
                <a:cs typeface="Verdana"/>
              </a:rPr>
              <a:t>Alegría,</a:t>
            </a:r>
            <a:r>
              <a:rPr dirty="0" sz="1450" spc="-16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45">
                <a:solidFill>
                  <a:srgbClr val="FFFFFF"/>
                </a:solidFill>
                <a:latin typeface="Verdana"/>
                <a:cs typeface="Verdana"/>
              </a:rPr>
              <a:t>Tristeza, </a:t>
            </a:r>
            <a:r>
              <a:rPr dirty="0" sz="1450" spc="-20">
                <a:solidFill>
                  <a:srgbClr val="FFFFFF"/>
                </a:solidFill>
                <a:latin typeface="Verdana"/>
                <a:cs typeface="Verdana"/>
              </a:rPr>
              <a:t>Miedo,</a:t>
            </a:r>
            <a:r>
              <a:rPr dirty="0" sz="14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Ira,</a:t>
            </a:r>
            <a:r>
              <a:rPr dirty="0" sz="14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20">
                <a:solidFill>
                  <a:srgbClr val="FFFFFF"/>
                </a:solidFill>
                <a:latin typeface="Verdana"/>
                <a:cs typeface="Verdana"/>
              </a:rPr>
              <a:t>Asco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necesarias.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6174893" y="2187108"/>
            <a:ext cx="1847850" cy="1155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-10">
                <a:solidFill>
                  <a:srgbClr val="FFFFFF"/>
                </a:solidFill>
                <a:latin typeface="Palatino Linotype"/>
                <a:cs typeface="Palatino Linotype"/>
              </a:rPr>
              <a:t>Niveles</a:t>
            </a:r>
            <a:endParaRPr sz="1800">
              <a:latin typeface="Palatino Linotype"/>
              <a:cs typeface="Palatino Linotype"/>
            </a:endParaRPr>
          </a:p>
          <a:p>
            <a:pPr algn="ctr" marL="12700" marR="5080">
              <a:lnSpc>
                <a:spcPct val="104200"/>
              </a:lnSpc>
              <a:spcBef>
                <a:spcPts val="535"/>
              </a:spcBef>
            </a:pP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Grupo,</a:t>
            </a:r>
            <a:r>
              <a:rPr dirty="0" sz="1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5">
                <a:solidFill>
                  <a:srgbClr val="FFFFFF"/>
                </a:solidFill>
                <a:latin typeface="Verdana"/>
                <a:cs typeface="Verdana"/>
              </a:rPr>
              <a:t>Área,</a:t>
            </a:r>
            <a:r>
              <a:rPr dirty="0" sz="1450" spc="-12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FFFFFF"/>
                </a:solidFill>
                <a:latin typeface="Verdana"/>
                <a:cs typeface="Verdana"/>
              </a:rPr>
              <a:t>Región, </a:t>
            </a:r>
            <a:r>
              <a:rPr dirty="0" sz="1450">
                <a:solidFill>
                  <a:srgbClr val="FFFFFF"/>
                </a:solidFill>
                <a:latin typeface="Verdana"/>
                <a:cs typeface="Verdana"/>
              </a:rPr>
              <a:t>Mundo</a:t>
            </a:r>
            <a:r>
              <a:rPr dirty="0" sz="14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sostienen misión.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9" name="object 9"/>
          <p:cNvSpPr txBox="1"/>
          <p:nvPr/>
        </p:nvSpPr>
        <p:spPr>
          <a:xfrm>
            <a:off x="3446333" y="4949074"/>
            <a:ext cx="1781175" cy="1155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80">
                <a:solidFill>
                  <a:srgbClr val="FFFFFF"/>
                </a:solidFill>
                <a:latin typeface="Palatino Linotype"/>
                <a:cs typeface="Palatino Linotype"/>
              </a:rPr>
              <a:t>Flujos</a:t>
            </a:r>
            <a:r>
              <a:rPr dirty="0" sz="1800" spc="30">
                <a:solidFill>
                  <a:srgbClr val="FFFFFF"/>
                </a:solidFill>
                <a:latin typeface="Palatino Linotype"/>
                <a:cs typeface="Palatino Linotype"/>
              </a:rPr>
              <a:t> </a:t>
            </a:r>
            <a:r>
              <a:rPr dirty="0" sz="1800" spc="70">
                <a:solidFill>
                  <a:srgbClr val="FFFFFF"/>
                </a:solidFill>
                <a:latin typeface="Palatino Linotype"/>
                <a:cs typeface="Palatino Linotype"/>
              </a:rPr>
              <a:t>Paralelos</a:t>
            </a:r>
            <a:endParaRPr sz="1800">
              <a:latin typeface="Palatino Linotype"/>
              <a:cs typeface="Palatino Linotype"/>
            </a:endParaRPr>
          </a:p>
          <a:p>
            <a:pPr algn="ctr" marL="56515" marR="48895">
              <a:lnSpc>
                <a:spcPct val="104200"/>
              </a:lnSpc>
              <a:spcBef>
                <a:spcPts val="535"/>
              </a:spcBef>
            </a:pPr>
            <a:r>
              <a:rPr dirty="0" sz="1450" spc="-80">
                <a:solidFill>
                  <a:srgbClr val="FFFFFF"/>
                </a:solidFill>
                <a:latin typeface="Verdana"/>
                <a:cs typeface="Verdana"/>
              </a:rPr>
              <a:t>Cada</a:t>
            </a:r>
            <a:r>
              <a:rPr dirty="0" sz="1450" spc="-14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30">
                <a:solidFill>
                  <a:srgbClr val="FFFFFF"/>
                </a:solidFill>
                <a:latin typeface="Verdana"/>
                <a:cs typeface="Verdana"/>
              </a:rPr>
              <a:t>lado</a:t>
            </a:r>
            <a:r>
              <a:rPr dirty="0" sz="14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influye</a:t>
            </a:r>
            <a:r>
              <a:rPr dirty="0" sz="1450" spc="-13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1450" spc="-45">
                <a:solidFill>
                  <a:srgbClr val="FFFFFF"/>
                </a:solidFill>
                <a:latin typeface="Verdana"/>
                <a:cs typeface="Verdana"/>
              </a:rPr>
              <a:t>complementa</a:t>
            </a:r>
            <a:r>
              <a:rPr dirty="0" sz="1450" spc="-7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25">
                <a:solidFill>
                  <a:srgbClr val="FFFFFF"/>
                </a:solidFill>
                <a:latin typeface="Verdana"/>
                <a:cs typeface="Verdana"/>
              </a:rPr>
              <a:t>al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otro.</a:t>
            </a:r>
            <a:endParaRPr sz="1450">
              <a:latin typeface="Verdana"/>
              <a:cs typeface="Verdana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6278946" y="4949074"/>
            <a:ext cx="1640205" cy="1155700"/>
          </a:xfrm>
          <a:prstGeom prst="rect">
            <a:avLst/>
          </a:prstGeom>
        </p:spPr>
        <p:txBody>
          <a:bodyPr wrap="square" lIns="0" tIns="10985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865"/>
              </a:spcBef>
            </a:pPr>
            <a:r>
              <a:rPr dirty="0" sz="1800" spc="45">
                <a:solidFill>
                  <a:srgbClr val="FFFFFF"/>
                </a:solidFill>
                <a:latin typeface="Palatino Linotype"/>
                <a:cs typeface="Palatino Linotype"/>
              </a:rPr>
              <a:t>Equilibrio</a:t>
            </a:r>
            <a:endParaRPr sz="1800">
              <a:latin typeface="Palatino Linotype"/>
              <a:cs typeface="Palatino Linotype"/>
            </a:endParaRPr>
          </a:p>
          <a:p>
            <a:pPr algn="ctr" marL="12065" marR="5080">
              <a:lnSpc>
                <a:spcPct val="104200"/>
              </a:lnSpc>
              <a:spcBef>
                <a:spcPts val="535"/>
              </a:spcBef>
            </a:pP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Convergencia</a:t>
            </a:r>
            <a:r>
              <a:rPr dirty="0" sz="1450" spc="-65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40">
                <a:solidFill>
                  <a:srgbClr val="FFFFFF"/>
                </a:solidFill>
                <a:latin typeface="Verdana"/>
                <a:cs typeface="Verdana"/>
              </a:rPr>
              <a:t>crea </a:t>
            </a:r>
            <a:r>
              <a:rPr dirty="0" sz="1450" spc="-35">
                <a:solidFill>
                  <a:srgbClr val="FFFFFF"/>
                </a:solidFill>
                <a:latin typeface="Verdana"/>
                <a:cs typeface="Verdana"/>
              </a:rPr>
              <a:t>totalidad</a:t>
            </a:r>
            <a:r>
              <a:rPr dirty="0" sz="1450" spc="-120">
                <a:solidFill>
                  <a:srgbClr val="FFFFFF"/>
                </a:solidFill>
                <a:latin typeface="Verdana"/>
                <a:cs typeface="Verdana"/>
              </a:rPr>
              <a:t> </a:t>
            </a:r>
            <a:r>
              <a:rPr dirty="0" sz="1450" spc="-50">
                <a:solidFill>
                  <a:srgbClr val="FFFFFF"/>
                </a:solidFill>
                <a:latin typeface="Verdana"/>
                <a:cs typeface="Verdana"/>
              </a:rPr>
              <a:t>y </a:t>
            </a:r>
            <a:r>
              <a:rPr dirty="0" sz="1450" spc="-10">
                <a:solidFill>
                  <a:srgbClr val="FFFFFF"/>
                </a:solidFill>
                <a:latin typeface="Verdana"/>
                <a:cs typeface="Verdana"/>
              </a:rPr>
              <a:t>efectividad.</a:t>
            </a:r>
            <a:endParaRPr sz="1450">
              <a:latin typeface="Verdana"/>
              <a:cs typeface="Verdana"/>
            </a:endParaRPr>
          </a:p>
        </p:txBody>
      </p:sp>
      <p:grpSp>
        <p:nvGrpSpPr>
          <p:cNvPr id="11" name="object 11"/>
          <p:cNvGrpSpPr/>
          <p:nvPr/>
        </p:nvGrpSpPr>
        <p:grpSpPr>
          <a:xfrm>
            <a:off x="600074" y="7972424"/>
            <a:ext cx="10229850" cy="1009650"/>
            <a:chOff x="600074" y="7972424"/>
            <a:chExt cx="10229850" cy="1009650"/>
          </a:xfrm>
        </p:grpSpPr>
        <p:sp>
          <p:nvSpPr>
            <p:cNvPr id="12" name="object 12"/>
            <p:cNvSpPr/>
            <p:nvPr/>
          </p:nvSpPr>
          <p:spPr>
            <a:xfrm>
              <a:off x="600074" y="7972424"/>
              <a:ext cx="10229850" cy="1009650"/>
            </a:xfrm>
            <a:custGeom>
              <a:avLst/>
              <a:gdLst/>
              <a:ahLst/>
              <a:cxnLst/>
              <a:rect l="l" t="t" r="r" b="b"/>
              <a:pathLst>
                <a:path w="10229850" h="1009650">
                  <a:moveTo>
                    <a:pt x="10211259" y="1009649"/>
                  </a:moveTo>
                  <a:lnTo>
                    <a:pt x="18589" y="1009649"/>
                  </a:lnTo>
                  <a:lnTo>
                    <a:pt x="15855" y="1009105"/>
                  </a:lnTo>
                  <a:lnTo>
                    <a:pt x="0" y="991060"/>
                  </a:lnTo>
                  <a:lnTo>
                    <a:pt x="0" y="988218"/>
                  </a:lnTo>
                  <a:lnTo>
                    <a:pt x="0" y="18588"/>
                  </a:lnTo>
                  <a:lnTo>
                    <a:pt x="18589" y="0"/>
                  </a:lnTo>
                  <a:lnTo>
                    <a:pt x="10211259" y="0"/>
                  </a:lnTo>
                  <a:lnTo>
                    <a:pt x="10229849" y="18588"/>
                  </a:lnTo>
                  <a:lnTo>
                    <a:pt x="10229849" y="991060"/>
                  </a:lnTo>
                  <a:lnTo>
                    <a:pt x="10213993" y="1009105"/>
                  </a:lnTo>
                  <a:lnTo>
                    <a:pt x="10211259" y="1009649"/>
                  </a:lnTo>
                  <a:close/>
                </a:path>
              </a:pathLst>
            </a:custGeom>
            <a:solidFill>
              <a:srgbClr val="ECD5C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3" name="object 1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803671" y="8240315"/>
              <a:ext cx="150018" cy="150018"/>
            </a:xfrm>
            <a:prstGeom prst="rect">
              <a:avLst/>
            </a:prstGeom>
          </p:spPr>
        </p:pic>
      </p:grpSp>
      <p:sp>
        <p:nvSpPr>
          <p:cNvPr id="14" name="object 14"/>
          <p:cNvSpPr txBox="1"/>
          <p:nvPr/>
        </p:nvSpPr>
        <p:spPr>
          <a:xfrm>
            <a:off x="587374" y="7184389"/>
            <a:ext cx="9755505" cy="152082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 marR="5080">
              <a:lnSpc>
                <a:spcPct val="129600"/>
              </a:lnSpc>
              <a:spcBef>
                <a:spcPts val="100"/>
              </a:spcBef>
            </a:pPr>
            <a:r>
              <a:rPr dirty="0" sz="1350" spc="-45">
                <a:solidFill>
                  <a:srgbClr val="4F4B49"/>
                </a:solidFill>
                <a:latin typeface="Verdana"/>
                <a:cs typeface="Verdana"/>
              </a:rPr>
              <a:t>Sin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B49"/>
                </a:solidFill>
                <a:latin typeface="Verdana"/>
                <a:cs typeface="Verdana"/>
              </a:rPr>
              <a:t>cada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B49"/>
                </a:solidFill>
                <a:latin typeface="Verdana"/>
                <a:cs typeface="Verdana"/>
              </a:rPr>
              <a:t>emoción,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B49"/>
                </a:solidFill>
                <a:latin typeface="Verdana"/>
                <a:cs typeface="Verdana"/>
              </a:rPr>
              <a:t>Riley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B49"/>
                </a:solidFill>
                <a:latin typeface="Verdana"/>
                <a:cs typeface="Verdana"/>
              </a:rPr>
              <a:t>no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B49"/>
                </a:solidFill>
                <a:latin typeface="Verdana"/>
                <a:cs typeface="Verdana"/>
              </a:rPr>
              <a:t>podría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B49"/>
                </a:solidFill>
                <a:latin typeface="Verdana"/>
                <a:cs typeface="Verdana"/>
              </a:rPr>
              <a:t>funcionar.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B49"/>
                </a:solidFill>
                <a:latin typeface="Verdana"/>
                <a:cs typeface="Verdana"/>
              </a:rPr>
              <a:t>Sin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B49"/>
                </a:solidFill>
                <a:latin typeface="Verdana"/>
                <a:cs typeface="Verdana"/>
              </a:rPr>
              <a:t>cada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B49"/>
                </a:solidFill>
                <a:latin typeface="Verdana"/>
                <a:cs typeface="Verdana"/>
              </a:rPr>
              <a:t>nivel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60">
                <a:solidFill>
                  <a:srgbClr val="4F4B49"/>
                </a:solidFill>
                <a:latin typeface="Verdana"/>
                <a:cs typeface="Verdana"/>
              </a:rPr>
              <a:t>de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B49"/>
                </a:solidFill>
                <a:latin typeface="Verdana"/>
                <a:cs typeface="Verdana"/>
              </a:rPr>
              <a:t>servicio,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155">
                <a:solidFill>
                  <a:srgbClr val="4F4B49"/>
                </a:solidFill>
                <a:latin typeface="Arial Black"/>
                <a:cs typeface="Arial Black"/>
              </a:rPr>
              <a:t>NA</a:t>
            </a:r>
            <a:r>
              <a:rPr dirty="0" sz="1350" spc="-130">
                <a:solidFill>
                  <a:srgbClr val="4F4B49"/>
                </a:solidFill>
                <a:latin typeface="Arial Black"/>
                <a:cs typeface="Arial Black"/>
              </a:rPr>
              <a:t> </a:t>
            </a:r>
            <a:r>
              <a:rPr dirty="0" sz="1350" spc="-55">
                <a:solidFill>
                  <a:srgbClr val="4F4B49"/>
                </a:solidFill>
                <a:latin typeface="Arial Black"/>
                <a:cs typeface="Arial Black"/>
              </a:rPr>
              <a:t>no</a:t>
            </a:r>
            <a:r>
              <a:rPr dirty="0" sz="1350" spc="-130">
                <a:solidFill>
                  <a:srgbClr val="4F4B49"/>
                </a:solidFill>
                <a:latin typeface="Arial Black"/>
                <a:cs typeface="Arial Black"/>
              </a:rPr>
              <a:t> </a:t>
            </a:r>
            <a:r>
              <a:rPr dirty="0" sz="1350" spc="-45">
                <a:solidFill>
                  <a:srgbClr val="4F4B49"/>
                </a:solidFill>
                <a:latin typeface="Arial Black"/>
                <a:cs typeface="Arial Black"/>
              </a:rPr>
              <a:t>podría</a:t>
            </a:r>
            <a:r>
              <a:rPr dirty="0" sz="1350" spc="-130">
                <a:solidFill>
                  <a:srgbClr val="4F4B49"/>
                </a:solidFill>
                <a:latin typeface="Arial Black"/>
                <a:cs typeface="Arial Black"/>
              </a:rPr>
              <a:t> </a:t>
            </a:r>
            <a:r>
              <a:rPr dirty="0" sz="1350" spc="-110">
                <a:solidFill>
                  <a:srgbClr val="4F4B49"/>
                </a:solidFill>
                <a:latin typeface="Arial Black"/>
                <a:cs typeface="Arial Black"/>
              </a:rPr>
              <a:t>sostener</a:t>
            </a:r>
            <a:r>
              <a:rPr dirty="0" sz="1350" spc="-130">
                <a:solidFill>
                  <a:srgbClr val="4F4B49"/>
                </a:solidFill>
                <a:latin typeface="Arial Black"/>
                <a:cs typeface="Arial Black"/>
              </a:rPr>
              <a:t> </a:t>
            </a:r>
            <a:r>
              <a:rPr dirty="0" sz="1350" spc="-110">
                <a:solidFill>
                  <a:srgbClr val="4F4B49"/>
                </a:solidFill>
                <a:latin typeface="Arial Black"/>
                <a:cs typeface="Arial Black"/>
              </a:rPr>
              <a:t>su</a:t>
            </a:r>
            <a:r>
              <a:rPr dirty="0" sz="1350" spc="-125">
                <a:solidFill>
                  <a:srgbClr val="4F4B49"/>
                </a:solidFill>
                <a:latin typeface="Arial Black"/>
                <a:cs typeface="Arial Black"/>
              </a:rPr>
              <a:t> </a:t>
            </a:r>
            <a:r>
              <a:rPr dirty="0" sz="1350" spc="-65">
                <a:solidFill>
                  <a:srgbClr val="4F4B49"/>
                </a:solidFill>
                <a:latin typeface="Arial Black"/>
                <a:cs typeface="Arial Black"/>
              </a:rPr>
              <a:t>misión</a:t>
            </a:r>
            <a:r>
              <a:rPr dirty="0" sz="1350" spc="-65">
                <a:solidFill>
                  <a:srgbClr val="4F4B49"/>
                </a:solidFill>
                <a:latin typeface="Verdana"/>
                <a:cs typeface="Verdana"/>
              </a:rPr>
              <a:t>.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70">
                <a:solidFill>
                  <a:srgbClr val="4F4B49"/>
                </a:solidFill>
                <a:latin typeface="Verdana"/>
                <a:cs typeface="Verdana"/>
              </a:rPr>
              <a:t>Cada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B49"/>
                </a:solidFill>
                <a:latin typeface="Verdana"/>
                <a:cs typeface="Verdana"/>
              </a:rPr>
              <a:t>parte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B49"/>
                </a:solidFill>
                <a:latin typeface="Verdana"/>
                <a:cs typeface="Verdana"/>
              </a:rPr>
              <a:t>es indispensable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B49"/>
                </a:solidFill>
                <a:latin typeface="Verdana"/>
                <a:cs typeface="Verdana"/>
              </a:rPr>
              <a:t>para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55">
                <a:solidFill>
                  <a:srgbClr val="4F4B49"/>
                </a:solidFill>
                <a:latin typeface="Verdana"/>
                <a:cs typeface="Verdana"/>
              </a:rPr>
              <a:t>que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B49"/>
                </a:solidFill>
                <a:latin typeface="Verdana"/>
                <a:cs typeface="Verdana"/>
              </a:rPr>
              <a:t>el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65">
                <a:solidFill>
                  <a:srgbClr val="4F4B49"/>
                </a:solidFill>
                <a:latin typeface="Verdana"/>
                <a:cs typeface="Verdana"/>
              </a:rPr>
              <a:t>mensaje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B49"/>
                </a:solidFill>
                <a:latin typeface="Verdana"/>
                <a:cs typeface="Verdana"/>
              </a:rPr>
              <a:t>llegue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40">
                <a:solidFill>
                  <a:srgbClr val="4F4B49"/>
                </a:solidFill>
                <a:latin typeface="Verdana"/>
                <a:cs typeface="Verdana"/>
              </a:rPr>
              <a:t>claro,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35">
                <a:solidFill>
                  <a:srgbClr val="4F4B49"/>
                </a:solidFill>
                <a:latin typeface="Verdana"/>
                <a:cs typeface="Verdana"/>
              </a:rPr>
              <a:t>fuerte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25">
                <a:solidFill>
                  <a:srgbClr val="4F4B49"/>
                </a:solidFill>
                <a:latin typeface="Verdana"/>
                <a:cs typeface="Verdana"/>
              </a:rPr>
              <a:t>y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45">
                <a:solidFill>
                  <a:srgbClr val="4F4B49"/>
                </a:solidFill>
                <a:latin typeface="Verdana"/>
                <a:cs typeface="Verdana"/>
              </a:rPr>
              <a:t>efectivo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95">
                <a:solidFill>
                  <a:srgbClr val="4F4B49"/>
                </a:solidFill>
                <a:latin typeface="Verdana"/>
                <a:cs typeface="Verdana"/>
              </a:rPr>
              <a:t>a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B49"/>
                </a:solidFill>
                <a:latin typeface="Verdana"/>
                <a:cs typeface="Verdana"/>
              </a:rPr>
              <a:t>quien</a:t>
            </a:r>
            <a:r>
              <a:rPr dirty="0" sz="1350" spc="-120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>
                <a:solidFill>
                  <a:srgbClr val="4F4B49"/>
                </a:solidFill>
                <a:latin typeface="Verdana"/>
                <a:cs typeface="Verdana"/>
              </a:rPr>
              <a:t>lo</a:t>
            </a:r>
            <a:r>
              <a:rPr dirty="0" sz="1350" spc="-125">
                <a:solidFill>
                  <a:srgbClr val="4F4B49"/>
                </a:solidFill>
                <a:latin typeface="Verdana"/>
                <a:cs typeface="Verdana"/>
              </a:rPr>
              <a:t> </a:t>
            </a:r>
            <a:r>
              <a:rPr dirty="0" sz="1350" spc="-10">
                <a:solidFill>
                  <a:srgbClr val="4F4B49"/>
                </a:solidFill>
                <a:latin typeface="Verdana"/>
                <a:cs typeface="Verdana"/>
              </a:rPr>
              <a:t>necesita.</a:t>
            </a:r>
            <a:endParaRPr sz="1350">
              <a:latin typeface="Verdana"/>
              <a:cs typeface="Verdana"/>
            </a:endParaRPr>
          </a:p>
          <a:p>
            <a:pPr>
              <a:lnSpc>
                <a:spcPct val="100000"/>
              </a:lnSpc>
              <a:spcBef>
                <a:spcPts val="1420"/>
              </a:spcBef>
            </a:pPr>
            <a:endParaRPr sz="1350">
              <a:latin typeface="Verdana"/>
              <a:cs typeface="Verdana"/>
            </a:endParaRPr>
          </a:p>
          <a:p>
            <a:pPr marL="569595" marR="237490">
              <a:lnSpc>
                <a:spcPct val="127699"/>
              </a:lnSpc>
              <a:spcBef>
                <a:spcPts val="5"/>
              </a:spcBef>
            </a:pPr>
            <a:r>
              <a:rPr dirty="0" sz="1550" spc="120">
                <a:latin typeface="Segoe UI Symbol"/>
                <a:cs typeface="Segoe UI Symbol"/>
              </a:rPr>
              <a:t>🔑</a:t>
            </a:r>
            <a:r>
              <a:rPr dirty="0" sz="1550" spc="-75">
                <a:latin typeface="Segoe UI Symbol"/>
                <a:cs typeface="Segoe UI Symbol"/>
              </a:rPr>
              <a:t> </a:t>
            </a:r>
            <a:r>
              <a:rPr dirty="0" sz="1350" spc="-75">
                <a:latin typeface="Arial Black"/>
                <a:cs typeface="Arial Black"/>
              </a:rPr>
              <a:t>Reflexión</a:t>
            </a:r>
            <a:r>
              <a:rPr dirty="0" sz="1350" spc="-125">
                <a:latin typeface="Arial Black"/>
                <a:cs typeface="Arial Black"/>
              </a:rPr>
              <a:t> </a:t>
            </a:r>
            <a:r>
              <a:rPr dirty="0" sz="1350" spc="-114">
                <a:latin typeface="Arial Black"/>
                <a:cs typeface="Arial Black"/>
              </a:rPr>
              <a:t>clave:</a:t>
            </a:r>
            <a:r>
              <a:rPr dirty="0" sz="1350" spc="-90">
                <a:latin typeface="Arial Black"/>
                <a:cs typeface="Arial Black"/>
              </a:rPr>
              <a:t> </a:t>
            </a:r>
            <a:r>
              <a:rPr dirty="0" sz="1350" spc="-60">
                <a:latin typeface="Verdana"/>
                <a:cs typeface="Verdana"/>
              </a:rPr>
              <a:t>¿En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55">
                <a:latin typeface="Verdana"/>
                <a:cs typeface="Verdana"/>
              </a:rPr>
              <a:t>qué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10">
                <a:latin typeface="Verdana"/>
                <a:cs typeface="Verdana"/>
              </a:rPr>
              <a:t>nivel</a:t>
            </a:r>
            <a:r>
              <a:rPr dirty="0" sz="1350" spc="-110">
                <a:latin typeface="Verdana"/>
                <a:cs typeface="Verdana"/>
              </a:rPr>
              <a:t> </a:t>
            </a:r>
            <a:r>
              <a:rPr dirty="0" sz="1350" spc="-60">
                <a:latin typeface="Verdana"/>
                <a:cs typeface="Verdana"/>
              </a:rPr>
              <a:t>de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10">
                <a:latin typeface="Verdana"/>
                <a:cs typeface="Verdana"/>
              </a:rPr>
              <a:t>servicio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60">
                <a:latin typeface="Verdana"/>
                <a:cs typeface="Verdana"/>
              </a:rPr>
              <a:t>puedes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40">
                <a:latin typeface="Verdana"/>
                <a:cs typeface="Verdana"/>
              </a:rPr>
              <a:t>aportar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40">
                <a:latin typeface="Verdana"/>
                <a:cs typeface="Verdana"/>
              </a:rPr>
              <a:t>tu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30">
                <a:latin typeface="Verdana"/>
                <a:cs typeface="Verdana"/>
              </a:rPr>
              <a:t>experiencia</a:t>
            </a:r>
            <a:r>
              <a:rPr dirty="0" sz="1350" spc="-110">
                <a:latin typeface="Verdana"/>
                <a:cs typeface="Verdana"/>
              </a:rPr>
              <a:t> </a:t>
            </a:r>
            <a:r>
              <a:rPr dirty="0" sz="1350" spc="-25">
                <a:latin typeface="Verdana"/>
                <a:cs typeface="Verdana"/>
              </a:rPr>
              <a:t>y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55">
                <a:latin typeface="Verdana"/>
                <a:cs typeface="Verdana"/>
              </a:rPr>
              <a:t>fortaleza?</a:t>
            </a:r>
            <a:r>
              <a:rPr dirty="0" sz="1350" spc="-150">
                <a:latin typeface="Verdana"/>
                <a:cs typeface="Verdana"/>
              </a:rPr>
              <a:t> </a:t>
            </a:r>
            <a:r>
              <a:rPr dirty="0" sz="1350" spc="-10">
                <a:latin typeface="Verdana"/>
                <a:cs typeface="Verdana"/>
              </a:rPr>
              <a:t>Tu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10">
                <a:latin typeface="Verdana"/>
                <a:cs typeface="Verdana"/>
              </a:rPr>
              <a:t>participación</a:t>
            </a:r>
            <a:r>
              <a:rPr dirty="0" sz="1350" spc="-114">
                <a:latin typeface="Verdana"/>
                <a:cs typeface="Verdana"/>
              </a:rPr>
              <a:t> </a:t>
            </a:r>
            <a:r>
              <a:rPr dirty="0" sz="1350" spc="-25">
                <a:latin typeface="Verdana"/>
                <a:cs typeface="Verdana"/>
              </a:rPr>
              <a:t>no</a:t>
            </a:r>
            <a:r>
              <a:rPr dirty="0" sz="1350" spc="-110">
                <a:latin typeface="Verdana"/>
                <a:cs typeface="Verdana"/>
              </a:rPr>
              <a:t> </a:t>
            </a:r>
            <a:r>
              <a:rPr dirty="0" sz="1350" spc="-25">
                <a:latin typeface="Verdana"/>
                <a:cs typeface="Verdana"/>
              </a:rPr>
              <a:t>es </a:t>
            </a:r>
            <a:r>
              <a:rPr dirty="0" sz="1350" spc="-10">
                <a:latin typeface="Verdana"/>
                <a:cs typeface="Verdana"/>
              </a:rPr>
              <a:t>opcional</a:t>
            </a:r>
            <a:r>
              <a:rPr dirty="0" sz="1350" spc="-140">
                <a:latin typeface="Verdana"/>
                <a:cs typeface="Verdana"/>
              </a:rPr>
              <a:t> </a:t>
            </a:r>
            <a:r>
              <a:rPr dirty="0" sz="1350" spc="-260">
                <a:latin typeface="Verdana"/>
                <a:cs typeface="Verdana"/>
              </a:rPr>
              <a:t>—</a:t>
            </a:r>
            <a:r>
              <a:rPr dirty="0" sz="1350" spc="-140">
                <a:latin typeface="Verdana"/>
                <a:cs typeface="Verdana"/>
              </a:rPr>
              <a:t> </a:t>
            </a:r>
            <a:r>
              <a:rPr dirty="0" sz="1350" spc="-90">
                <a:latin typeface="Verdana"/>
                <a:cs typeface="Verdana"/>
              </a:rPr>
              <a:t>es</a:t>
            </a:r>
            <a:r>
              <a:rPr dirty="0" sz="1350" spc="-140">
                <a:latin typeface="Verdana"/>
                <a:cs typeface="Verdana"/>
              </a:rPr>
              <a:t> </a:t>
            </a:r>
            <a:r>
              <a:rPr dirty="0" sz="1350" spc="-10">
                <a:latin typeface="Verdana"/>
                <a:cs typeface="Verdana"/>
              </a:rPr>
              <a:t>esencial.</a:t>
            </a:r>
            <a:endParaRPr sz="1350">
              <a:latin typeface="Verdana"/>
              <a:cs typeface="Verdana"/>
            </a:endParaRPr>
          </a:p>
        </p:txBody>
      </p:sp>
      <p:pic>
        <p:nvPicPr>
          <p:cNvPr id="15" name="object 15">
            <a:hlinkClick r:id="rId3"/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9580244" y="8934450"/>
            <a:ext cx="1754504" cy="41910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2026-03-15T10:54:55Z</dcterms:created>
  <dcterms:modified xsi:type="dcterms:W3CDTF">2026-03-15T10:54:55Z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2026-02-25T00:00:00Z</vt:filetime>
  </property>
  <property fmtid="{D5CDD505-2E9C-101B-9397-08002B2CF9AE}" pid="3" name="Creator">
    <vt:lpwstr>pdf-lib (https://github.com/Hopding/pdf-lib)</vt:lpwstr>
  </property>
  <property fmtid="{D5CDD505-2E9C-101B-9397-08002B2CF9AE}" pid="4" name="LastSaved">
    <vt:filetime>2026-03-15T00:00:00Z</vt:filetime>
  </property>
  <property fmtid="{D5CDD505-2E9C-101B-9397-08002B2CF9AE}" pid="5" name="Producer">
    <vt:lpwstr>pdf-lib (https://github.com/Hopding/pdf-lib)</vt:lpwstr>
  </property>
</Properties>
</file>