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Gill Sans" panose="020B0604020202020204" charset="0"/>
      <p:regular r:id="rId15"/>
      <p:bold r:id="rId16"/>
    </p:embeddedFont>
    <p:embeddedFont>
      <p:font typeface="Lato" panose="020B0604020202020204" charset="0"/>
      <p:regular r:id="rId17"/>
      <p:bold r:id="rId18"/>
      <p:italic r:id="rId19"/>
      <p:boldItalic r:id="rId20"/>
    </p:embeddedFont>
    <p:embeddedFont>
      <p:font typeface="Nunito" panose="020B0604020202020204" charset="0"/>
      <p:regular r:id="rId21"/>
      <p:bold r:id="rId22"/>
      <p:italic r:id="rId23"/>
      <p:boldItalic r:id="rId24"/>
    </p:embeddedFont>
    <p:embeddedFont>
      <p:font typeface="Playfair Display" panose="020B0604020202020204" charset="0"/>
      <p:regular r:id="rId25"/>
      <p:bold r:id="rId26"/>
      <p:italic r:id="rId27"/>
      <p:boldItalic r:id="rId28"/>
    </p:embeddedFont>
    <p:embeddedFont>
      <p:font typeface="Playfair Display Black" panose="020B060402020202020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c6ff41f3c1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c6ff41f3c1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cd44f7b02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cd44f7b02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cd44f7b0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cd44f7b0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6ff41f3c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c6ff41f3c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c6ff41f3c1_0_1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c6ff41f3c1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cb617fc5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cb617fc5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c756d336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c756d336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contenido" type="obj">
  <p:cSld name="OBJECT">
    <p:spTree>
      <p:nvGrpSpPr>
        <p:cNvPr id="1" name="Shape 64"/>
        <p:cNvGrpSpPr/>
        <p:nvPr/>
      </p:nvGrpSpPr>
      <p:grpSpPr>
        <a:xfrm>
          <a:off x="0" y="0"/>
          <a:ext cx="0" cy="0"/>
          <a:chOff x="0" y="0"/>
          <a:chExt cx="0" cy="0"/>
        </a:xfrm>
      </p:grpSpPr>
      <p:sp>
        <p:nvSpPr>
          <p:cNvPr id="65" name="Google Shape;65;p13"/>
          <p:cNvSpPr/>
          <p:nvPr/>
        </p:nvSpPr>
        <p:spPr>
          <a:xfrm>
            <a:off x="330214" y="460805"/>
            <a:ext cx="8482200" cy="8919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6" name="Google Shape;66;p13"/>
          <p:cNvSpPr txBox="1">
            <a:spLocks noGrp="1"/>
          </p:cNvSpPr>
          <p:nvPr>
            <p:ph type="title"/>
          </p:nvPr>
        </p:nvSpPr>
        <p:spPr>
          <a:xfrm>
            <a:off x="435894" y="526617"/>
            <a:ext cx="8272200" cy="760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3"/>
          <p:cNvSpPr txBox="1">
            <a:spLocks noGrp="1"/>
          </p:cNvSpPr>
          <p:nvPr>
            <p:ph type="body" idx="1"/>
          </p:nvPr>
        </p:nvSpPr>
        <p:spPr>
          <a:xfrm>
            <a:off x="435894" y="1635372"/>
            <a:ext cx="8272200" cy="2758800"/>
          </a:xfrm>
          <a:prstGeom prst="rect">
            <a:avLst/>
          </a:prstGeom>
          <a:noFill/>
          <a:ln>
            <a:noFill/>
          </a:ln>
        </p:spPr>
        <p:txBody>
          <a:bodyPr spcFirstLastPara="1" wrap="square" lIns="68575" tIns="34275" rIns="68575" bIns="34275" anchor="ctr" anchorCtr="0">
            <a:normAutofit/>
          </a:bodyPr>
          <a:lstStyle>
            <a:lvl1pPr marL="457200" lvl="0" indent="-304800" algn="l">
              <a:lnSpc>
                <a:spcPct val="100000"/>
              </a:lnSpc>
              <a:spcBef>
                <a:spcPts val="300"/>
              </a:spcBef>
              <a:spcAft>
                <a:spcPts val="0"/>
              </a:spcAft>
              <a:buSzPts val="1200"/>
              <a:buChar char="◼"/>
              <a:defRPr/>
            </a:lvl1pPr>
            <a:lvl2pPr marL="914400" lvl="1" indent="-304800" algn="l">
              <a:lnSpc>
                <a:spcPct val="100000"/>
              </a:lnSpc>
              <a:spcBef>
                <a:spcPts val="500"/>
              </a:spcBef>
              <a:spcAft>
                <a:spcPts val="0"/>
              </a:spcAft>
              <a:buSzPts val="1200"/>
              <a:buChar char="◼"/>
              <a:defRPr/>
            </a:lvl2pPr>
            <a:lvl3pPr marL="1371600" lvl="2" indent="-304800" algn="l">
              <a:lnSpc>
                <a:spcPct val="100000"/>
              </a:lnSpc>
              <a:spcBef>
                <a:spcPts val="500"/>
              </a:spcBef>
              <a:spcAft>
                <a:spcPts val="0"/>
              </a:spcAft>
              <a:buSzPts val="1200"/>
              <a:buChar char="◼"/>
              <a:defRPr/>
            </a:lvl3pPr>
            <a:lvl4pPr marL="1828800" lvl="3" indent="-304800" algn="l">
              <a:lnSpc>
                <a:spcPct val="100000"/>
              </a:lnSpc>
              <a:spcBef>
                <a:spcPts val="500"/>
              </a:spcBef>
              <a:spcAft>
                <a:spcPts val="0"/>
              </a:spcAft>
              <a:buSzPts val="1200"/>
              <a:buChar char="◼"/>
              <a:defRPr/>
            </a:lvl4pPr>
            <a:lvl5pPr marL="2286000" lvl="4" indent="-304800" algn="l">
              <a:lnSpc>
                <a:spcPct val="100000"/>
              </a:lnSpc>
              <a:spcBef>
                <a:spcPts val="500"/>
              </a:spcBef>
              <a:spcAft>
                <a:spcPts val="0"/>
              </a:spcAft>
              <a:buSzPts val="1200"/>
              <a:buChar char="◼"/>
              <a:defRPr/>
            </a:lvl5pPr>
            <a:lvl6pPr marL="2743200" lvl="5" indent="-304800" algn="l">
              <a:lnSpc>
                <a:spcPct val="100000"/>
              </a:lnSpc>
              <a:spcBef>
                <a:spcPts val="500"/>
              </a:spcBef>
              <a:spcAft>
                <a:spcPts val="0"/>
              </a:spcAft>
              <a:buSzPts val="1200"/>
              <a:buChar char="◼"/>
              <a:defRPr/>
            </a:lvl6pPr>
            <a:lvl7pPr marL="3200400" lvl="6" indent="-304800" algn="l">
              <a:lnSpc>
                <a:spcPct val="100000"/>
              </a:lnSpc>
              <a:spcBef>
                <a:spcPts val="500"/>
              </a:spcBef>
              <a:spcAft>
                <a:spcPts val="0"/>
              </a:spcAft>
              <a:buSzPts val="1200"/>
              <a:buChar char="◼"/>
              <a:defRPr/>
            </a:lvl7pPr>
            <a:lvl8pPr marL="3657600" lvl="7" indent="-304800" algn="l">
              <a:lnSpc>
                <a:spcPct val="100000"/>
              </a:lnSpc>
              <a:spcBef>
                <a:spcPts val="500"/>
              </a:spcBef>
              <a:spcAft>
                <a:spcPts val="0"/>
              </a:spcAft>
              <a:buSzPts val="1200"/>
              <a:buChar char="◼"/>
              <a:defRPr/>
            </a:lvl8pPr>
            <a:lvl9pPr marL="4114800" lvl="8" indent="-304800" algn="l">
              <a:lnSpc>
                <a:spcPct val="100000"/>
              </a:lnSpc>
              <a:spcBef>
                <a:spcPts val="500"/>
              </a:spcBef>
              <a:spcAft>
                <a:spcPts val="500"/>
              </a:spcAft>
              <a:buSzPts val="1200"/>
              <a:buChar char="◼"/>
              <a:defRPr/>
            </a:lvl9pPr>
          </a:lstStyle>
          <a:p>
            <a:endParaRPr/>
          </a:p>
        </p:txBody>
      </p:sp>
      <p:sp>
        <p:nvSpPr>
          <p:cNvPr id="68" name="Google Shape;68;p13"/>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9" name="Google Shape;69;p13"/>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0" name="Google Shape;70;p13"/>
          <p:cNvSpPr txBox="1">
            <a:spLocks noGrp="1"/>
          </p:cNvSpPr>
          <p:nvPr>
            <p:ph type="sldNum" idx="12"/>
          </p:nvPr>
        </p:nvSpPr>
        <p:spPr>
          <a:xfrm>
            <a:off x="7918725" y="4467103"/>
            <a:ext cx="7893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90250" y="526350"/>
            <a:ext cx="49290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s" b="0">
                <a:latin typeface="Playfair Display Black"/>
                <a:ea typeface="Playfair Display Black"/>
                <a:cs typeface="Playfair Display Black"/>
                <a:sym typeface="Playfair Display Black"/>
              </a:rPr>
              <a:t>Séptima tradición: recursos humanos y económicos</a:t>
            </a:r>
            <a:endParaRPr b="0">
              <a:latin typeface="Playfair Display Black"/>
              <a:ea typeface="Playfair Display Black"/>
              <a:cs typeface="Playfair Display Black"/>
              <a:sym typeface="Playfair Display Black"/>
            </a:endParaRPr>
          </a:p>
        </p:txBody>
      </p:sp>
      <p:pic>
        <p:nvPicPr>
          <p:cNvPr id="76" name="Google Shape;76;p14" title="robinhood.jpeg"/>
          <p:cNvPicPr preferRelativeResize="0"/>
          <p:nvPr/>
        </p:nvPicPr>
        <p:blipFill>
          <a:blip r:embed="rId3">
            <a:alphaModFix/>
          </a:blip>
          <a:stretch>
            <a:fillRect/>
          </a:stretch>
        </p:blipFill>
        <p:spPr>
          <a:xfrm>
            <a:off x="5330050" y="152400"/>
            <a:ext cx="3421114" cy="4838702"/>
          </a:xfrm>
          <a:prstGeom prst="rect">
            <a:avLst/>
          </a:prstGeom>
          <a:noFill/>
          <a:ln>
            <a:noFill/>
          </a:ln>
        </p:spPr>
      </p:pic>
      <p:sp>
        <p:nvSpPr>
          <p:cNvPr id="2" name="Rectángulo 1">
            <a:extLst>
              <a:ext uri="{FF2B5EF4-FFF2-40B4-BE49-F238E27FC236}">
                <a16:creationId xmlns:a16="http://schemas.microsoft.com/office/drawing/2014/main" id="{F16D3088-617F-4731-8606-678269F6CE1F}"/>
              </a:ext>
            </a:extLst>
          </p:cNvPr>
          <p:cNvSpPr/>
          <p:nvPr/>
        </p:nvSpPr>
        <p:spPr>
          <a:xfrm>
            <a:off x="544606" y="5"/>
            <a:ext cx="8061512" cy="100850"/>
          </a:xfrm>
          <a:prstGeom prst="rect">
            <a:avLst/>
          </a:prstGeom>
          <a:solidFill>
            <a:srgbClr val="01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60F67519-B530-454C-BE79-EA7218487237}"/>
              </a:ext>
            </a:extLst>
          </p:cNvPr>
          <p:cNvSpPr/>
          <p:nvPr/>
        </p:nvSpPr>
        <p:spPr>
          <a:xfrm>
            <a:off x="582698" y="5040393"/>
            <a:ext cx="8061512" cy="100850"/>
          </a:xfrm>
          <a:prstGeom prst="rect">
            <a:avLst/>
          </a:prstGeom>
          <a:solidFill>
            <a:srgbClr val="01A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72725"/>
            <a:ext cx="6284100" cy="3727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Dar desinteresadamente a la confraternidad que nos ha salvado la vida produce una satisfacción espiritual. Damos lo que podemos porque sabemos que nuestras contribuciones pasan a formar parte de un esfuerzo mundial por compartir la recuperación.</a:t>
            </a:r>
            <a:endParaRPr/>
          </a:p>
        </p:txBody>
      </p:sp>
      <p:pic>
        <p:nvPicPr>
          <p:cNvPr id="82" name="Google Shape;82;p15"/>
          <p:cNvPicPr preferRelativeResize="0"/>
          <p:nvPr/>
        </p:nvPicPr>
        <p:blipFill>
          <a:blip r:embed="rId3">
            <a:alphaModFix/>
          </a:blip>
          <a:stretch>
            <a:fillRect/>
          </a:stretch>
        </p:blipFill>
        <p:spPr>
          <a:xfrm rot="714547">
            <a:off x="6518069" y="496626"/>
            <a:ext cx="1590237" cy="37340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500975" y="583725"/>
            <a:ext cx="6284100" cy="37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a:t>Mantenernos con los propios recursos significa que los servicios de NA se financian con nuestros propios esfuerzos. Las reuniones que disponen de más dinero aportan más para que aquellas que tienen menos puedan seguir funcionando. Nosotros, como confraternidad mundial, cuidamos de Narcóticos Anónimos.</a:t>
            </a:r>
            <a:endParaRPr sz="2600"/>
          </a:p>
        </p:txBody>
      </p:sp>
      <p:pic>
        <p:nvPicPr>
          <p:cNvPr id="88" name="Google Shape;88;p16"/>
          <p:cNvPicPr preferRelativeResize="0"/>
          <p:nvPr/>
        </p:nvPicPr>
        <p:blipFill>
          <a:blip r:embed="rId3">
            <a:alphaModFix/>
          </a:blip>
          <a:stretch>
            <a:fillRect/>
          </a:stretch>
        </p:blipFill>
        <p:spPr>
          <a:xfrm>
            <a:off x="649024" y="923999"/>
            <a:ext cx="1401751" cy="3295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¿Qué dicen nuestros conceptos de servicio?</a:t>
            </a:r>
            <a:endParaRPr/>
          </a:p>
        </p:txBody>
      </p:sp>
      <p:sp>
        <p:nvSpPr>
          <p:cNvPr id="94" name="Google Shape;94;p17"/>
          <p:cNvSpPr txBox="1">
            <a:spLocks noGrp="1"/>
          </p:cNvSpPr>
          <p:nvPr>
            <p:ph type="body" idx="1"/>
          </p:nvPr>
        </p:nvSpPr>
        <p:spPr>
          <a:xfrm>
            <a:off x="311700" y="1461000"/>
            <a:ext cx="3999900" cy="310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466" b="1"/>
              <a:t>Segundo concepto: Los grupos de NA poseen la responsabilidad y autoridad finales de los servicios de NA.</a:t>
            </a:r>
            <a:endParaRPr sz="1466" b="1"/>
          </a:p>
          <a:p>
            <a:pPr marL="0" lvl="0" indent="0" algn="l" rtl="0">
              <a:spcBef>
                <a:spcPts val="1200"/>
              </a:spcBef>
              <a:spcAft>
                <a:spcPts val="1200"/>
              </a:spcAft>
              <a:buNone/>
            </a:pPr>
            <a:r>
              <a:rPr lang="es"/>
              <a:t>“como los grupos han creado la estructura de servicio para desempeñar ciertas tareas, son ellos los responsables de aportar los fondos necesarios.”</a:t>
            </a:r>
            <a:endParaRPr/>
          </a:p>
        </p:txBody>
      </p:sp>
      <p:sp>
        <p:nvSpPr>
          <p:cNvPr id="95" name="Google Shape;95;p17"/>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b="1"/>
              <a:t>Undécimo Concepto: Los fondos de NA deben usarse para fomentar nuestro propósito primordial y administrarse responsablemente.</a:t>
            </a:r>
            <a:endParaRPr b="1"/>
          </a:p>
          <a:p>
            <a:pPr marL="0" lvl="0" indent="0" algn="l" rtl="0">
              <a:spcBef>
                <a:spcPts val="1200"/>
              </a:spcBef>
              <a:spcAft>
                <a:spcPts val="1200"/>
              </a:spcAft>
              <a:buNone/>
            </a:pPr>
            <a:r>
              <a:rPr lang="es"/>
              <a:t>“Cuando todos los niveles de nuestra estructura de servicio reciben apoyo económico directo de sus grupos, los lazos de responsabilidad mutua se fortalecen entre ellos. Además, si liberamos a nuestras juntas y comités de servicio de tener que dedicarse a actividades de recaudación de fondos, hacemos posible que estas unidades de servicio pongan todas sus energías en el cumplimiento del propósito primordial de NA.”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p:nvPr/>
        </p:nvSpPr>
        <p:spPr>
          <a:xfrm>
            <a:off x="296925" y="37725"/>
            <a:ext cx="3190385" cy="5143500"/>
          </a:xfrm>
          <a:custGeom>
            <a:avLst/>
            <a:gdLst/>
            <a:ahLst/>
            <a:cxnLst/>
            <a:rect l="l" t="t" r="r" b="b"/>
            <a:pathLst>
              <a:path w="4446529" h="6858000" extrusionOk="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1400"/>
              <a:buFont typeface="Arial"/>
              <a:buNone/>
            </a:pP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chemeClr val="lt1"/>
              </a:buClr>
              <a:buSzPts val="1400"/>
              <a:buFont typeface="Arial"/>
              <a:buNone/>
            </a:pP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chemeClr val="lt1"/>
              </a:buClr>
              <a:buSzPts val="1400"/>
              <a:buFont typeface="Arial"/>
              <a:buNone/>
            </a:pP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chemeClr val="lt1"/>
              </a:buClr>
              <a:buSzPts val="1400"/>
              <a:buFont typeface="Arial"/>
              <a:buNone/>
            </a:pP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chemeClr val="lt1"/>
              </a:buClr>
              <a:buSzPts val="1400"/>
              <a:buFont typeface="Arial"/>
              <a:buNone/>
            </a:pPr>
            <a:r>
              <a:rPr lang="es">
                <a:solidFill>
                  <a:srgbClr val="FFFFFF"/>
                </a:solidFill>
                <a:latin typeface="Lato"/>
                <a:ea typeface="Lato"/>
                <a:cs typeface="Lato"/>
                <a:sym typeface="Lato"/>
              </a:rPr>
              <a:t>Para que NA pueda prestar los servicios necesarios para seguir creciendo y cumplir con nuestro propósito primordial alrededor del mundo, la circulación de fondos no debe atascarse en ningún punto de nuestra estructura.</a:t>
            </a:r>
            <a:r>
              <a:rPr lang="es" b="1">
                <a:solidFill>
                  <a:srgbClr val="FFFFFF"/>
                </a:solidFill>
                <a:latin typeface="Lato"/>
                <a:ea typeface="Lato"/>
                <a:cs typeface="Lato"/>
                <a:sym typeface="Lato"/>
              </a:rPr>
              <a:t> </a:t>
            </a:r>
            <a:endParaRPr b="1">
              <a:solidFill>
                <a:srgbClr val="FFFFFF"/>
              </a:solidFill>
              <a:latin typeface="Lato"/>
              <a:ea typeface="Lato"/>
              <a:cs typeface="Lato"/>
              <a:sym typeface="Lato"/>
            </a:endParaRPr>
          </a:p>
          <a:p>
            <a:pPr marL="0" marR="0" lvl="0" indent="0" algn="l" rtl="0">
              <a:lnSpc>
                <a:spcPct val="100000"/>
              </a:lnSpc>
              <a:spcBef>
                <a:spcPts val="0"/>
              </a:spcBef>
              <a:spcAft>
                <a:spcPts val="0"/>
              </a:spcAft>
              <a:buClr>
                <a:schemeClr val="lt1"/>
              </a:buClr>
              <a:buSzPts val="1400"/>
              <a:buFont typeface="Arial"/>
              <a:buNone/>
            </a:pPr>
            <a:r>
              <a:rPr lang="es" b="1" i="1">
                <a:solidFill>
                  <a:srgbClr val="FFFFFF"/>
                </a:solidFill>
                <a:latin typeface="Lato"/>
                <a:ea typeface="Lato"/>
                <a:cs typeface="Lato"/>
                <a:sym typeface="Lato"/>
              </a:rPr>
              <a:t>Undécimo Concepto</a:t>
            </a:r>
            <a:endParaRPr sz="1400" b="1" i="1" u="none" strike="noStrike" cap="none">
              <a:solidFill>
                <a:srgbClr val="FFFFFF"/>
              </a:solidFill>
              <a:latin typeface="Lato"/>
              <a:ea typeface="Lato"/>
              <a:cs typeface="Lato"/>
              <a:sym typeface="Lato"/>
            </a:endParaRPr>
          </a:p>
        </p:txBody>
      </p:sp>
      <p:sp>
        <p:nvSpPr>
          <p:cNvPr id="101" name="Google Shape;101;p18"/>
          <p:cNvSpPr txBox="1">
            <a:spLocks noGrp="1"/>
          </p:cNvSpPr>
          <p:nvPr>
            <p:ph type="title" idx="4294967295"/>
          </p:nvPr>
        </p:nvSpPr>
        <p:spPr>
          <a:xfrm>
            <a:off x="307500" y="627177"/>
            <a:ext cx="2956200" cy="1171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70C0"/>
              </a:buClr>
              <a:buSzPts val="2100"/>
              <a:buFont typeface="Arial"/>
              <a:buNone/>
            </a:pPr>
            <a:r>
              <a:rPr lang="es" sz="2700"/>
              <a:t>Circulación de fondos</a:t>
            </a:r>
            <a:endParaRPr sz="3800"/>
          </a:p>
        </p:txBody>
      </p:sp>
      <p:sp>
        <p:nvSpPr>
          <p:cNvPr id="102" name="Google Shape;102;p18"/>
          <p:cNvSpPr/>
          <p:nvPr/>
        </p:nvSpPr>
        <p:spPr>
          <a:xfrm>
            <a:off x="296920" y="1832610"/>
            <a:ext cx="2537700" cy="13800"/>
          </a:xfrm>
          <a:prstGeom prst="rect">
            <a:avLst/>
          </a:prstGeom>
          <a:solidFill>
            <a:srgbClr val="BBD8B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03" name="Google Shape;103;p18" title="circulacion de fondos.png"/>
          <p:cNvPicPr preferRelativeResize="0"/>
          <p:nvPr/>
        </p:nvPicPr>
        <p:blipFill>
          <a:blip r:embed="rId3">
            <a:alphaModFix/>
          </a:blip>
          <a:stretch>
            <a:fillRect/>
          </a:stretch>
        </p:blipFill>
        <p:spPr>
          <a:xfrm>
            <a:off x="3961184" y="729600"/>
            <a:ext cx="4514850" cy="3495675"/>
          </a:xfrm>
          <a:prstGeom prst="rect">
            <a:avLst/>
          </a:prstGeom>
          <a:noFill/>
          <a:ln>
            <a:noFill/>
          </a:ln>
        </p:spPr>
      </p:pic>
      <p:sp>
        <p:nvSpPr>
          <p:cNvPr id="104" name="Google Shape;104;p18"/>
          <p:cNvSpPr txBox="1"/>
          <p:nvPr/>
        </p:nvSpPr>
        <p:spPr>
          <a:xfrm>
            <a:off x="4063500" y="4381500"/>
            <a:ext cx="39213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chemeClr val="dk1"/>
                </a:solidFill>
                <a:latin typeface="Lato"/>
                <a:ea typeface="Lato"/>
                <a:cs typeface="Lato"/>
                <a:sym typeface="Lato"/>
              </a:rPr>
              <a:t>Extraído del Cuaderno de trabajo del tesorero del grupo</a:t>
            </a:r>
            <a:endParaRPr sz="12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414300" y="424975"/>
            <a:ext cx="8577299" cy="4078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65500" y="530250"/>
            <a:ext cx="4045200" cy="2041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s"/>
              <a:t>Misión de apoyo del EDM a Marruecos</a:t>
            </a:r>
            <a:endParaRPr/>
          </a:p>
        </p:txBody>
      </p:sp>
      <p:sp>
        <p:nvSpPr>
          <p:cNvPr id="115" name="Google Shape;115;p20"/>
          <p:cNvSpPr txBox="1">
            <a:spLocks noGrp="1"/>
          </p:cNvSpPr>
          <p:nvPr>
            <p:ph type="subTitle" idx="1"/>
          </p:nvPr>
        </p:nvSpPr>
        <p:spPr>
          <a:xfrm>
            <a:off x="265500" y="2735263"/>
            <a:ext cx="4045200" cy="569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a:t>Febrero 2026</a:t>
            </a:r>
            <a:endParaRPr/>
          </a:p>
        </p:txBody>
      </p:sp>
      <p:sp>
        <p:nvSpPr>
          <p:cNvPr id="116" name="Google Shape;116;p20"/>
          <p:cNvSpPr txBox="1"/>
          <p:nvPr/>
        </p:nvSpPr>
        <p:spPr>
          <a:xfrm>
            <a:off x="564175" y="3304375"/>
            <a:ext cx="3578400" cy="111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chemeClr val="dk1"/>
                </a:solidFill>
                <a:latin typeface="Lato"/>
                <a:ea typeface="Lato"/>
                <a:cs typeface="Lato"/>
                <a:sym typeface="Lato"/>
              </a:rPr>
              <a:t>En colaboración con Servicios Mundiales y las regiones de Egipto, Francia y España</a:t>
            </a:r>
            <a:endParaRPr sz="1800">
              <a:solidFill>
                <a:schemeClr val="dk1"/>
              </a:solidFill>
              <a:latin typeface="Lato"/>
              <a:ea typeface="Lato"/>
              <a:cs typeface="Lato"/>
              <a:sym typeface="Lato"/>
            </a:endParaRPr>
          </a:p>
        </p:txBody>
      </p:sp>
      <p:pic>
        <p:nvPicPr>
          <p:cNvPr id="117" name="Google Shape;117;p20" title="NAmaroc.jpeg"/>
          <p:cNvPicPr preferRelativeResize="0"/>
          <p:nvPr/>
        </p:nvPicPr>
        <p:blipFill>
          <a:blip r:embed="rId3">
            <a:alphaModFix/>
          </a:blip>
          <a:stretch>
            <a:fillRect/>
          </a:stretch>
        </p:blipFill>
        <p:spPr>
          <a:xfrm>
            <a:off x="4937875" y="117225"/>
            <a:ext cx="3629027" cy="4838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819150" y="617350"/>
            <a:ext cx="7505700" cy="9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Debate en grupos</a:t>
            </a:r>
            <a:endParaRPr/>
          </a:p>
        </p:txBody>
      </p:sp>
      <p:sp>
        <p:nvSpPr>
          <p:cNvPr id="123" name="Google Shape;123;p21"/>
          <p:cNvSpPr txBox="1">
            <a:spLocks noGrp="1"/>
          </p:cNvSpPr>
          <p:nvPr>
            <p:ph type="body" idx="1"/>
          </p:nvPr>
        </p:nvSpPr>
        <p:spPr>
          <a:xfrm>
            <a:off x="819150" y="1508125"/>
            <a:ext cx="3686100" cy="297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Nunito"/>
              <a:buChar char="●"/>
            </a:pPr>
            <a:r>
              <a:rPr lang="es" sz="1500">
                <a:latin typeface="Nunito"/>
                <a:ea typeface="Nunito"/>
                <a:cs typeface="Nunito"/>
                <a:sym typeface="Nunito"/>
              </a:rPr>
              <a:t>Nos vamos a dividir en varios grupos.</a:t>
            </a:r>
            <a:endParaRPr sz="1500">
              <a:latin typeface="Nunito"/>
              <a:ea typeface="Nunito"/>
              <a:cs typeface="Nunito"/>
              <a:sym typeface="Nunito"/>
            </a:endParaRPr>
          </a:p>
          <a:p>
            <a:pPr marL="457200" lvl="0" indent="-323850" algn="l" rtl="0">
              <a:spcBef>
                <a:spcPts val="0"/>
              </a:spcBef>
              <a:spcAft>
                <a:spcPts val="0"/>
              </a:spcAft>
              <a:buSzPts val="1500"/>
              <a:buFont typeface="Nunito"/>
              <a:buChar char="●"/>
            </a:pPr>
            <a:r>
              <a:rPr lang="es" sz="1500">
                <a:latin typeface="Nunito"/>
                <a:ea typeface="Nunito"/>
                <a:cs typeface="Nunito"/>
                <a:sym typeface="Nunito"/>
              </a:rPr>
              <a:t>Cada grupo tendrá preguntas a debatir.</a:t>
            </a:r>
            <a:endParaRPr sz="1500">
              <a:latin typeface="Nunito"/>
              <a:ea typeface="Nunito"/>
              <a:cs typeface="Nunito"/>
              <a:sym typeface="Nunito"/>
            </a:endParaRPr>
          </a:p>
          <a:p>
            <a:pPr marL="457200" lvl="0" indent="-323850" algn="l" rtl="0">
              <a:spcBef>
                <a:spcPts val="0"/>
              </a:spcBef>
              <a:spcAft>
                <a:spcPts val="0"/>
              </a:spcAft>
              <a:buSzPts val="1500"/>
              <a:buFont typeface="Nunito"/>
              <a:buChar char="●"/>
            </a:pPr>
            <a:r>
              <a:rPr lang="es" sz="1500">
                <a:latin typeface="Nunito"/>
                <a:ea typeface="Nunito"/>
                <a:cs typeface="Nunito"/>
                <a:sym typeface="Nunito"/>
              </a:rPr>
              <a:t>Escogemos un moderador y un secretario.</a:t>
            </a:r>
            <a:endParaRPr sz="1500">
              <a:latin typeface="Nunito"/>
              <a:ea typeface="Nunito"/>
              <a:cs typeface="Nunito"/>
              <a:sym typeface="Nunito"/>
            </a:endParaRPr>
          </a:p>
          <a:p>
            <a:pPr marL="457200" lvl="0" indent="-323850" algn="l" rtl="0">
              <a:spcBef>
                <a:spcPts val="0"/>
              </a:spcBef>
              <a:spcAft>
                <a:spcPts val="0"/>
              </a:spcAft>
              <a:buSzPts val="1500"/>
              <a:buFont typeface="Nunito"/>
              <a:buChar char="●"/>
            </a:pPr>
            <a:r>
              <a:rPr lang="es" sz="1500">
                <a:latin typeface="Nunito"/>
                <a:ea typeface="Nunito"/>
                <a:cs typeface="Nunito"/>
                <a:sym typeface="Nunito"/>
              </a:rPr>
              <a:t>El moderador se encargará de que todos los miembros del grupo participen.</a:t>
            </a:r>
            <a:endParaRPr sz="1500">
              <a:latin typeface="Nunito"/>
              <a:ea typeface="Nunito"/>
              <a:cs typeface="Nunito"/>
              <a:sym typeface="Nunito"/>
            </a:endParaRPr>
          </a:p>
          <a:p>
            <a:pPr marL="457200" lvl="0" indent="-323850" algn="l" rtl="0">
              <a:spcBef>
                <a:spcPts val="0"/>
              </a:spcBef>
              <a:spcAft>
                <a:spcPts val="0"/>
              </a:spcAft>
              <a:buSzPts val="1500"/>
              <a:buFont typeface="Nunito"/>
              <a:buChar char="●"/>
            </a:pPr>
            <a:r>
              <a:rPr lang="es" sz="1500">
                <a:latin typeface="Nunito"/>
                <a:ea typeface="Nunito"/>
                <a:cs typeface="Nunito"/>
                <a:sym typeface="Nunito"/>
              </a:rPr>
              <a:t>Al final, el moderador o secretario compartirá las conclusiones del grupo con el resto.</a:t>
            </a:r>
            <a:endParaRPr sz="1500">
              <a:latin typeface="Nunito"/>
              <a:ea typeface="Nunito"/>
              <a:cs typeface="Nunito"/>
              <a:sym typeface="Nunito"/>
            </a:endParaRPr>
          </a:p>
        </p:txBody>
      </p:sp>
      <p:sp>
        <p:nvSpPr>
          <p:cNvPr id="124" name="Google Shape;124;p21"/>
          <p:cNvSpPr txBox="1">
            <a:spLocks noGrp="1"/>
          </p:cNvSpPr>
          <p:nvPr>
            <p:ph type="body" idx="2"/>
          </p:nvPr>
        </p:nvSpPr>
        <p:spPr>
          <a:xfrm>
            <a:off x="4638675" y="1552150"/>
            <a:ext cx="3686100" cy="2886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Font typeface="Nunito"/>
              <a:buChar char="◼"/>
            </a:pPr>
            <a:r>
              <a:rPr lang="es" sz="1500">
                <a:latin typeface="Nunito"/>
                <a:ea typeface="Nunito"/>
                <a:cs typeface="Nunito"/>
                <a:sym typeface="Nunito"/>
              </a:rPr>
              <a:t>Escuchar es un acto de respeto hacia otras personas.</a:t>
            </a:r>
            <a:endParaRPr sz="1500">
              <a:latin typeface="Nunito"/>
              <a:ea typeface="Nunito"/>
              <a:cs typeface="Nunito"/>
              <a:sym typeface="Nunito"/>
            </a:endParaRPr>
          </a:p>
          <a:p>
            <a:pPr marL="457200" lvl="0" indent="-323850" algn="l" rtl="0">
              <a:lnSpc>
                <a:spcPct val="100000"/>
              </a:lnSpc>
              <a:spcBef>
                <a:spcPts val="0"/>
              </a:spcBef>
              <a:spcAft>
                <a:spcPts val="0"/>
              </a:spcAft>
              <a:buSzPts val="1500"/>
              <a:buFont typeface="Nunito"/>
              <a:buChar char="◼"/>
            </a:pPr>
            <a:r>
              <a:rPr lang="es" sz="1500">
                <a:latin typeface="Nunito"/>
                <a:ea typeface="Nunito"/>
                <a:cs typeface="Nunito"/>
                <a:sym typeface="Nunito"/>
              </a:rPr>
              <a:t>Nos aseguramos de que todos participen; nadie domina.</a:t>
            </a:r>
            <a:endParaRPr sz="1500">
              <a:latin typeface="Nunito"/>
              <a:ea typeface="Nunito"/>
              <a:cs typeface="Nunito"/>
              <a:sym typeface="Nunito"/>
            </a:endParaRPr>
          </a:p>
          <a:p>
            <a:pPr marL="457200" lvl="0" indent="-323850" algn="l" rtl="0">
              <a:lnSpc>
                <a:spcPct val="100000"/>
              </a:lnSpc>
              <a:spcBef>
                <a:spcPts val="0"/>
              </a:spcBef>
              <a:spcAft>
                <a:spcPts val="0"/>
              </a:spcAft>
              <a:buSzPts val="1500"/>
              <a:buFont typeface="Nunito"/>
              <a:buChar char="◼"/>
            </a:pPr>
            <a:r>
              <a:rPr lang="es" sz="1500">
                <a:latin typeface="Nunito"/>
                <a:ea typeface="Nunito"/>
                <a:cs typeface="Nunito"/>
                <a:sym typeface="Nunito"/>
              </a:rPr>
              <a:t>No se nos olvida la Quinta Tradición; ¡todos amamos NA!</a:t>
            </a:r>
            <a:endParaRPr sz="1500">
              <a:latin typeface="Nunito"/>
              <a:ea typeface="Nunito"/>
              <a:cs typeface="Nunito"/>
              <a:sym typeface="Nunito"/>
            </a:endParaRPr>
          </a:p>
          <a:p>
            <a:pPr marL="457200" lvl="0" indent="-323850" algn="l" rtl="0">
              <a:lnSpc>
                <a:spcPct val="100000"/>
              </a:lnSpc>
              <a:spcBef>
                <a:spcPts val="0"/>
              </a:spcBef>
              <a:spcAft>
                <a:spcPts val="0"/>
              </a:spcAft>
              <a:buSzPts val="1500"/>
              <a:buFont typeface="Nunito"/>
              <a:buChar char="◼"/>
            </a:pPr>
            <a:r>
              <a:rPr lang="es" sz="1500">
                <a:latin typeface="Nunito"/>
                <a:ea typeface="Nunito"/>
                <a:cs typeface="Nunito"/>
                <a:sym typeface="Nunito"/>
              </a:rPr>
              <a:t>Nos mantenemos enfocados en el tema.</a:t>
            </a:r>
            <a:endParaRPr sz="1500">
              <a:latin typeface="Nunito"/>
              <a:ea typeface="Nunito"/>
              <a:cs typeface="Nunito"/>
              <a:sym typeface="Nunito"/>
            </a:endParaRPr>
          </a:p>
          <a:p>
            <a:pPr marL="457200" lvl="0" indent="-323850" algn="l" rtl="0">
              <a:lnSpc>
                <a:spcPct val="100000"/>
              </a:lnSpc>
              <a:spcBef>
                <a:spcPts val="0"/>
              </a:spcBef>
              <a:spcAft>
                <a:spcPts val="0"/>
              </a:spcAft>
              <a:buSzPts val="1500"/>
              <a:buFont typeface="Nunito"/>
              <a:buChar char="◼"/>
            </a:pPr>
            <a:r>
              <a:rPr lang="es" sz="1500">
                <a:latin typeface="Nunito"/>
                <a:ea typeface="Nunito"/>
                <a:cs typeface="Nunito"/>
                <a:sym typeface="Nunito"/>
              </a:rPr>
              <a:t>Podemos estar en desacuerdo sin ser desagradables…¡ese es NUESTRO proceso!</a:t>
            </a:r>
            <a:endParaRPr sz="1500">
              <a:latin typeface="Nunito"/>
              <a:ea typeface="Nunito"/>
              <a:cs typeface="Nunito"/>
              <a:sym typeface="Nunito"/>
            </a:endParaRPr>
          </a:p>
          <a:p>
            <a:pPr marL="457200" lvl="0" indent="-323850" algn="l" rtl="0">
              <a:lnSpc>
                <a:spcPct val="100000"/>
              </a:lnSpc>
              <a:spcBef>
                <a:spcPts val="0"/>
              </a:spcBef>
              <a:spcAft>
                <a:spcPts val="0"/>
              </a:spcAft>
              <a:buSzPts val="1500"/>
              <a:buFont typeface="Nunito"/>
              <a:buChar char="◼"/>
            </a:pPr>
            <a:r>
              <a:rPr lang="es" sz="1500">
                <a:latin typeface="Nunito"/>
                <a:ea typeface="Nunito"/>
                <a:cs typeface="Nunito"/>
                <a:sym typeface="Nunito"/>
              </a:rPr>
              <a:t>Evitamos la repetición.</a:t>
            </a:r>
            <a:endParaRPr sz="15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Presentación en pantalla (16:9)</PresentationFormat>
  <Paragraphs>31</Paragraphs>
  <Slides>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Playfair Display</vt:lpstr>
      <vt:lpstr>Gill Sans</vt:lpstr>
      <vt:lpstr>Calibri</vt:lpstr>
      <vt:lpstr>Playfair Display Black</vt:lpstr>
      <vt:lpstr>Arial</vt:lpstr>
      <vt:lpstr>Nunito</vt:lpstr>
      <vt:lpstr>Lato</vt:lpstr>
      <vt:lpstr>Blue &amp; Gold</vt:lpstr>
      <vt:lpstr>Séptima tradición: recursos humanos y económicos</vt:lpstr>
      <vt:lpstr>Dar desinteresadamente a la confraternidad que nos ha salvado la vida produce una satisfacción espiritual. Damos lo que podemos porque sabemos que nuestras contribuciones pasan a formar parte de un esfuerzo mundial por compartir la recuperación.</vt:lpstr>
      <vt:lpstr>Mantenernos con los propios recursos significa que los servicios de NA se financian con nuestros propios esfuerzos. Las reuniones que disponen de más dinero aportan más para que aquellas que tienen menos puedan seguir funcionando. Nosotros, como confraternidad mundial, cuidamos de Narcóticos Anónimos.</vt:lpstr>
      <vt:lpstr>¿Qué dicen nuestros conceptos de servicio?</vt:lpstr>
      <vt:lpstr>Circulación de fondos</vt:lpstr>
      <vt:lpstr>Presentación de PowerPoint</vt:lpstr>
      <vt:lpstr>Misión de apoyo del EDM a Marruecos</vt:lpstr>
      <vt:lpstr>Debate en grupos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Séptima tradición: recursos humanos y económicos</dc:title>
  <cp:lastModifiedBy>josep maria colomer</cp:lastModifiedBy>
  <cp:revision>1</cp:revision>
  <dcterms:modified xsi:type="dcterms:W3CDTF">2026-03-15T11:03:53Z</dcterms:modified>
</cp:coreProperties>
</file>